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 r:id="rId5"/>
    <p:sldId id="258" r:id="rId6"/>
    <p:sldId id="259" r:id="rId7"/>
    <p:sldId id="260" r:id="rId8"/>
    <p:sldId id="261" r:id="rId9"/>
    <p:sldId id="262" r:id="rId10"/>
    <p:sldId id="263" r:id="rId11"/>
    <p:sldId id="264" r:id="rId12"/>
    <p:sldId id="265" r:id="rId13"/>
    <p:sldId id="267" r:id="rId14"/>
    <p:sldId id="266" r:id="rId15"/>
    <p:sldId id="268" r:id="rId16"/>
    <p:sldId id="269" r:id="rId17"/>
    <p:sldId id="270" r:id="rId18"/>
    <p:sldId id="271" r:id="rId19"/>
    <p:sldId id="272" r:id="rId20"/>
    <p:sldId id="273" r:id="rId21"/>
    <p:sldId id="274" r:id="rId22"/>
    <p:sldId id="275" r:id="rId23"/>
    <p:sldId id="276"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88" autoAdjust="0"/>
    <p:restoredTop sz="94660"/>
  </p:normalViewPr>
  <p:slideViewPr>
    <p:cSldViewPr snapToGrid="0">
      <p:cViewPr varScale="1">
        <p:scale>
          <a:sx n="63" d="100"/>
          <a:sy n="63" d="100"/>
        </p:scale>
        <p:origin x="6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DBA1E-8280-45FF-B731-94F9DC5CFBA5}" type="datetimeFigureOut">
              <a:rPr lang="pl-PL" smtClean="0"/>
              <a:t>22.05.2022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69BF2-803D-4802-8EFC-4D266C6ABA6E}" type="slidenum">
              <a:rPr lang="pl-PL" smtClean="0"/>
              <a:t>‹#›</a:t>
            </a:fld>
            <a:endParaRPr lang="pl-PL"/>
          </a:p>
        </p:txBody>
      </p:sp>
    </p:spTree>
    <p:extLst>
      <p:ext uri="{BB962C8B-B14F-4D97-AF65-F5344CB8AC3E}">
        <p14:creationId xmlns:p14="http://schemas.microsoft.com/office/powerpoint/2010/main" val="200565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9D082E-1EE2-45B6-B3AA-D39B6152BC1F}"/>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A88CD62C-7B0A-4A1B-9082-D0BD614AC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E1A85F41-E660-4DAD-AF5A-651A1D3205A7}"/>
              </a:ext>
            </a:extLst>
          </p:cNvPr>
          <p:cNvSpPr>
            <a:spLocks noGrp="1"/>
          </p:cNvSpPr>
          <p:nvPr>
            <p:ph type="dt" sz="half" idx="10"/>
          </p:nvPr>
        </p:nvSpPr>
        <p:spPr/>
        <p:txBody>
          <a:bodyPr/>
          <a:lstStyle/>
          <a:p>
            <a:fld id="{498C9EE2-E812-48E7-BC39-F88262B86EC4}" type="datetimeFigureOut">
              <a:rPr lang="pl-PL" smtClean="0"/>
              <a:t>22.05.2022</a:t>
            </a:fld>
            <a:endParaRPr lang="pl-PL"/>
          </a:p>
        </p:txBody>
      </p:sp>
      <p:sp>
        <p:nvSpPr>
          <p:cNvPr id="5" name="Symbol zastępczy stopki 4">
            <a:extLst>
              <a:ext uri="{FF2B5EF4-FFF2-40B4-BE49-F238E27FC236}">
                <a16:creationId xmlns:a16="http://schemas.microsoft.com/office/drawing/2014/main" id="{FB627533-D9EF-44F3-AB82-D665361A7D7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56BC3AC-6D2F-4792-B2C9-E5224672796E}"/>
              </a:ext>
            </a:extLst>
          </p:cNvPr>
          <p:cNvSpPr>
            <a:spLocks noGrp="1"/>
          </p:cNvSpPr>
          <p:nvPr>
            <p:ph type="sldNum" sz="quarter" idx="12"/>
          </p:nvPr>
        </p:nvSpPr>
        <p:spPr/>
        <p:txBody>
          <a:bodyPr/>
          <a:lstStyle/>
          <a:p>
            <a:fld id="{E3648B8B-2BA4-427E-9625-3FAE730F1ECF}" type="slidenum">
              <a:rPr lang="pl-PL" smtClean="0"/>
              <a:t>‹#›</a:t>
            </a:fld>
            <a:endParaRPr lang="pl-PL"/>
          </a:p>
        </p:txBody>
      </p:sp>
    </p:spTree>
    <p:extLst>
      <p:ext uri="{BB962C8B-B14F-4D97-AF65-F5344CB8AC3E}">
        <p14:creationId xmlns:p14="http://schemas.microsoft.com/office/powerpoint/2010/main" val="2119067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CF74D0-287E-409B-BA91-7ADAD8B38CAE}"/>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C7548F1-D0C8-402F-8788-5D0975E8697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7759E3F-DCE9-4DC6-9BF9-BC7F3900B293}"/>
              </a:ext>
            </a:extLst>
          </p:cNvPr>
          <p:cNvSpPr>
            <a:spLocks noGrp="1"/>
          </p:cNvSpPr>
          <p:nvPr>
            <p:ph type="dt" sz="half" idx="10"/>
          </p:nvPr>
        </p:nvSpPr>
        <p:spPr/>
        <p:txBody>
          <a:bodyPr/>
          <a:lstStyle/>
          <a:p>
            <a:fld id="{498C9EE2-E812-48E7-BC39-F88262B86EC4}" type="datetimeFigureOut">
              <a:rPr lang="pl-PL" smtClean="0"/>
              <a:t>22.05.2022</a:t>
            </a:fld>
            <a:endParaRPr lang="pl-PL"/>
          </a:p>
        </p:txBody>
      </p:sp>
      <p:sp>
        <p:nvSpPr>
          <p:cNvPr id="5" name="Symbol zastępczy stopki 4">
            <a:extLst>
              <a:ext uri="{FF2B5EF4-FFF2-40B4-BE49-F238E27FC236}">
                <a16:creationId xmlns:a16="http://schemas.microsoft.com/office/drawing/2014/main" id="{6E3E6AA7-4B66-4540-BFAB-952BADA597B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F409686-D40B-447A-ADF6-B11AD03243CD}"/>
              </a:ext>
            </a:extLst>
          </p:cNvPr>
          <p:cNvSpPr>
            <a:spLocks noGrp="1"/>
          </p:cNvSpPr>
          <p:nvPr>
            <p:ph type="sldNum" sz="quarter" idx="12"/>
          </p:nvPr>
        </p:nvSpPr>
        <p:spPr/>
        <p:txBody>
          <a:bodyPr/>
          <a:lstStyle/>
          <a:p>
            <a:fld id="{E3648B8B-2BA4-427E-9625-3FAE730F1ECF}" type="slidenum">
              <a:rPr lang="pl-PL" smtClean="0"/>
              <a:t>‹#›</a:t>
            </a:fld>
            <a:endParaRPr lang="pl-PL"/>
          </a:p>
        </p:txBody>
      </p:sp>
    </p:spTree>
    <p:extLst>
      <p:ext uri="{BB962C8B-B14F-4D97-AF65-F5344CB8AC3E}">
        <p14:creationId xmlns:p14="http://schemas.microsoft.com/office/powerpoint/2010/main" val="201514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0B4ED09-CF2A-4377-9C54-C18607C6FEF4}"/>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A2C4CCB9-63BE-40F7-B1D7-1FECE1D6B155}"/>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DCE0D8B-D0CE-42A3-871B-8839E8F32961}"/>
              </a:ext>
            </a:extLst>
          </p:cNvPr>
          <p:cNvSpPr>
            <a:spLocks noGrp="1"/>
          </p:cNvSpPr>
          <p:nvPr>
            <p:ph type="dt" sz="half" idx="10"/>
          </p:nvPr>
        </p:nvSpPr>
        <p:spPr/>
        <p:txBody>
          <a:bodyPr/>
          <a:lstStyle/>
          <a:p>
            <a:fld id="{498C9EE2-E812-48E7-BC39-F88262B86EC4}" type="datetimeFigureOut">
              <a:rPr lang="pl-PL" smtClean="0"/>
              <a:t>22.05.2022</a:t>
            </a:fld>
            <a:endParaRPr lang="pl-PL"/>
          </a:p>
        </p:txBody>
      </p:sp>
      <p:sp>
        <p:nvSpPr>
          <p:cNvPr id="5" name="Symbol zastępczy stopki 4">
            <a:extLst>
              <a:ext uri="{FF2B5EF4-FFF2-40B4-BE49-F238E27FC236}">
                <a16:creationId xmlns:a16="http://schemas.microsoft.com/office/drawing/2014/main" id="{8B5C3B46-759B-4BE3-B031-AF592BD46DC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5EA3200-DBB4-4152-B8D9-DA474742E31C}"/>
              </a:ext>
            </a:extLst>
          </p:cNvPr>
          <p:cNvSpPr>
            <a:spLocks noGrp="1"/>
          </p:cNvSpPr>
          <p:nvPr>
            <p:ph type="sldNum" sz="quarter" idx="12"/>
          </p:nvPr>
        </p:nvSpPr>
        <p:spPr/>
        <p:txBody>
          <a:bodyPr/>
          <a:lstStyle/>
          <a:p>
            <a:fld id="{E3648B8B-2BA4-427E-9625-3FAE730F1ECF}" type="slidenum">
              <a:rPr lang="pl-PL" smtClean="0"/>
              <a:t>‹#›</a:t>
            </a:fld>
            <a:endParaRPr lang="pl-PL"/>
          </a:p>
        </p:txBody>
      </p:sp>
    </p:spTree>
    <p:extLst>
      <p:ext uri="{BB962C8B-B14F-4D97-AF65-F5344CB8AC3E}">
        <p14:creationId xmlns:p14="http://schemas.microsoft.com/office/powerpoint/2010/main" val="221212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DF7F5E-33AE-4D9E-A39E-30B6CDDD1F2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E85F555-139F-4601-8C50-A139FE07B59C}"/>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E543FC3-0A41-47D1-888B-EA23C0179017}"/>
              </a:ext>
            </a:extLst>
          </p:cNvPr>
          <p:cNvSpPr>
            <a:spLocks noGrp="1"/>
          </p:cNvSpPr>
          <p:nvPr>
            <p:ph type="dt" sz="half" idx="10"/>
          </p:nvPr>
        </p:nvSpPr>
        <p:spPr/>
        <p:txBody>
          <a:bodyPr/>
          <a:lstStyle/>
          <a:p>
            <a:fld id="{498C9EE2-E812-48E7-BC39-F88262B86EC4}" type="datetimeFigureOut">
              <a:rPr lang="pl-PL" smtClean="0"/>
              <a:t>22.05.2022</a:t>
            </a:fld>
            <a:endParaRPr lang="pl-PL"/>
          </a:p>
        </p:txBody>
      </p:sp>
      <p:sp>
        <p:nvSpPr>
          <p:cNvPr id="5" name="Symbol zastępczy stopki 4">
            <a:extLst>
              <a:ext uri="{FF2B5EF4-FFF2-40B4-BE49-F238E27FC236}">
                <a16:creationId xmlns:a16="http://schemas.microsoft.com/office/drawing/2014/main" id="{237091D2-371E-4EEC-9B36-2F928EB5C56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044D066-4636-477F-A14F-AF7F53E42781}"/>
              </a:ext>
            </a:extLst>
          </p:cNvPr>
          <p:cNvSpPr>
            <a:spLocks noGrp="1"/>
          </p:cNvSpPr>
          <p:nvPr>
            <p:ph type="sldNum" sz="quarter" idx="12"/>
          </p:nvPr>
        </p:nvSpPr>
        <p:spPr/>
        <p:txBody>
          <a:bodyPr/>
          <a:lstStyle/>
          <a:p>
            <a:fld id="{E3648B8B-2BA4-427E-9625-3FAE730F1ECF}" type="slidenum">
              <a:rPr lang="pl-PL" smtClean="0"/>
              <a:t>‹#›</a:t>
            </a:fld>
            <a:endParaRPr lang="pl-PL"/>
          </a:p>
        </p:txBody>
      </p:sp>
    </p:spTree>
    <p:extLst>
      <p:ext uri="{BB962C8B-B14F-4D97-AF65-F5344CB8AC3E}">
        <p14:creationId xmlns:p14="http://schemas.microsoft.com/office/powerpoint/2010/main" val="210205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707DBB-54CC-4816-86AF-125439C4E77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19E4EE10-7C42-4CA9-B8D6-568664427E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5592E708-A0F4-40B9-B99D-D20CD42BB790}"/>
              </a:ext>
            </a:extLst>
          </p:cNvPr>
          <p:cNvSpPr>
            <a:spLocks noGrp="1"/>
          </p:cNvSpPr>
          <p:nvPr>
            <p:ph type="dt" sz="half" idx="10"/>
          </p:nvPr>
        </p:nvSpPr>
        <p:spPr/>
        <p:txBody>
          <a:bodyPr/>
          <a:lstStyle/>
          <a:p>
            <a:fld id="{498C9EE2-E812-48E7-BC39-F88262B86EC4}" type="datetimeFigureOut">
              <a:rPr lang="pl-PL" smtClean="0"/>
              <a:t>22.05.2022</a:t>
            </a:fld>
            <a:endParaRPr lang="pl-PL"/>
          </a:p>
        </p:txBody>
      </p:sp>
      <p:sp>
        <p:nvSpPr>
          <p:cNvPr id="5" name="Symbol zastępczy stopki 4">
            <a:extLst>
              <a:ext uri="{FF2B5EF4-FFF2-40B4-BE49-F238E27FC236}">
                <a16:creationId xmlns:a16="http://schemas.microsoft.com/office/drawing/2014/main" id="{04A1F07E-A710-4120-B133-9F5023CCA8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7DDE212-9B4D-4CA2-B319-00E25641A869}"/>
              </a:ext>
            </a:extLst>
          </p:cNvPr>
          <p:cNvSpPr>
            <a:spLocks noGrp="1"/>
          </p:cNvSpPr>
          <p:nvPr>
            <p:ph type="sldNum" sz="quarter" idx="12"/>
          </p:nvPr>
        </p:nvSpPr>
        <p:spPr/>
        <p:txBody>
          <a:bodyPr/>
          <a:lstStyle/>
          <a:p>
            <a:fld id="{E3648B8B-2BA4-427E-9625-3FAE730F1ECF}" type="slidenum">
              <a:rPr lang="pl-PL" smtClean="0"/>
              <a:t>‹#›</a:t>
            </a:fld>
            <a:endParaRPr lang="pl-PL"/>
          </a:p>
        </p:txBody>
      </p:sp>
    </p:spTree>
    <p:extLst>
      <p:ext uri="{BB962C8B-B14F-4D97-AF65-F5344CB8AC3E}">
        <p14:creationId xmlns:p14="http://schemas.microsoft.com/office/powerpoint/2010/main" val="263180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AD7D4D-1376-4D54-9F08-03861173E54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7CEEDC7-096E-4196-9D2E-B675A9639AA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86992CBC-2C90-48CD-8850-5EA69ED8DFA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E33AC064-4177-4E3C-A85F-6201CD55C200}"/>
              </a:ext>
            </a:extLst>
          </p:cNvPr>
          <p:cNvSpPr>
            <a:spLocks noGrp="1"/>
          </p:cNvSpPr>
          <p:nvPr>
            <p:ph type="dt" sz="half" idx="10"/>
          </p:nvPr>
        </p:nvSpPr>
        <p:spPr/>
        <p:txBody>
          <a:bodyPr/>
          <a:lstStyle/>
          <a:p>
            <a:fld id="{498C9EE2-E812-48E7-BC39-F88262B86EC4}" type="datetimeFigureOut">
              <a:rPr lang="pl-PL" smtClean="0"/>
              <a:t>22.05.2022</a:t>
            </a:fld>
            <a:endParaRPr lang="pl-PL"/>
          </a:p>
        </p:txBody>
      </p:sp>
      <p:sp>
        <p:nvSpPr>
          <p:cNvPr id="6" name="Symbol zastępczy stopki 5">
            <a:extLst>
              <a:ext uri="{FF2B5EF4-FFF2-40B4-BE49-F238E27FC236}">
                <a16:creationId xmlns:a16="http://schemas.microsoft.com/office/drawing/2014/main" id="{AC7F58E2-94EB-436F-94C4-88CDCC09CA3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5E5817A-3908-4941-8AE4-A3118F809B77}"/>
              </a:ext>
            </a:extLst>
          </p:cNvPr>
          <p:cNvSpPr>
            <a:spLocks noGrp="1"/>
          </p:cNvSpPr>
          <p:nvPr>
            <p:ph type="sldNum" sz="quarter" idx="12"/>
          </p:nvPr>
        </p:nvSpPr>
        <p:spPr/>
        <p:txBody>
          <a:bodyPr/>
          <a:lstStyle/>
          <a:p>
            <a:fld id="{E3648B8B-2BA4-427E-9625-3FAE730F1ECF}" type="slidenum">
              <a:rPr lang="pl-PL" smtClean="0"/>
              <a:t>‹#›</a:t>
            </a:fld>
            <a:endParaRPr lang="pl-PL"/>
          </a:p>
        </p:txBody>
      </p:sp>
    </p:spTree>
    <p:extLst>
      <p:ext uri="{BB962C8B-B14F-4D97-AF65-F5344CB8AC3E}">
        <p14:creationId xmlns:p14="http://schemas.microsoft.com/office/powerpoint/2010/main" val="4487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F3147E-8886-43A8-A480-BC527863C6BC}"/>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33FE5AAA-A2A5-485E-9BEE-F9C13A0803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EEAEFD43-DB6F-4351-86E5-5BCE432A6EB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0EA8B4F0-CCFD-4293-B7D0-2DC103848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245DFB30-26F8-4B31-A512-DAEF1DBA980B}"/>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80AAFFBC-5C5C-461E-8782-DD77A072C9D7}"/>
              </a:ext>
            </a:extLst>
          </p:cNvPr>
          <p:cNvSpPr>
            <a:spLocks noGrp="1"/>
          </p:cNvSpPr>
          <p:nvPr>
            <p:ph type="dt" sz="half" idx="10"/>
          </p:nvPr>
        </p:nvSpPr>
        <p:spPr/>
        <p:txBody>
          <a:bodyPr/>
          <a:lstStyle/>
          <a:p>
            <a:fld id="{498C9EE2-E812-48E7-BC39-F88262B86EC4}" type="datetimeFigureOut">
              <a:rPr lang="pl-PL" smtClean="0"/>
              <a:t>22.05.2022</a:t>
            </a:fld>
            <a:endParaRPr lang="pl-PL"/>
          </a:p>
        </p:txBody>
      </p:sp>
      <p:sp>
        <p:nvSpPr>
          <p:cNvPr id="8" name="Symbol zastępczy stopki 7">
            <a:extLst>
              <a:ext uri="{FF2B5EF4-FFF2-40B4-BE49-F238E27FC236}">
                <a16:creationId xmlns:a16="http://schemas.microsoft.com/office/drawing/2014/main" id="{51BA49BC-E3A3-4712-975D-867A38C048D9}"/>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BB3EFAA-BDC2-4C65-8F91-E84EE9332A58}"/>
              </a:ext>
            </a:extLst>
          </p:cNvPr>
          <p:cNvSpPr>
            <a:spLocks noGrp="1"/>
          </p:cNvSpPr>
          <p:nvPr>
            <p:ph type="sldNum" sz="quarter" idx="12"/>
          </p:nvPr>
        </p:nvSpPr>
        <p:spPr/>
        <p:txBody>
          <a:bodyPr/>
          <a:lstStyle/>
          <a:p>
            <a:fld id="{E3648B8B-2BA4-427E-9625-3FAE730F1ECF}" type="slidenum">
              <a:rPr lang="pl-PL" smtClean="0"/>
              <a:t>‹#›</a:t>
            </a:fld>
            <a:endParaRPr lang="pl-PL"/>
          </a:p>
        </p:txBody>
      </p:sp>
    </p:spTree>
    <p:extLst>
      <p:ext uri="{BB962C8B-B14F-4D97-AF65-F5344CB8AC3E}">
        <p14:creationId xmlns:p14="http://schemas.microsoft.com/office/powerpoint/2010/main" val="52294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6943D7-9AD4-4E32-BBAB-688367CEF49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51E8072-3D11-467C-B0E1-AFFC38478C0E}"/>
              </a:ext>
            </a:extLst>
          </p:cNvPr>
          <p:cNvSpPr>
            <a:spLocks noGrp="1"/>
          </p:cNvSpPr>
          <p:nvPr>
            <p:ph type="dt" sz="half" idx="10"/>
          </p:nvPr>
        </p:nvSpPr>
        <p:spPr/>
        <p:txBody>
          <a:bodyPr/>
          <a:lstStyle/>
          <a:p>
            <a:fld id="{498C9EE2-E812-48E7-BC39-F88262B86EC4}" type="datetimeFigureOut">
              <a:rPr lang="pl-PL" smtClean="0"/>
              <a:t>22.05.2022</a:t>
            </a:fld>
            <a:endParaRPr lang="pl-PL"/>
          </a:p>
        </p:txBody>
      </p:sp>
      <p:sp>
        <p:nvSpPr>
          <p:cNvPr id="4" name="Symbol zastępczy stopki 3">
            <a:extLst>
              <a:ext uri="{FF2B5EF4-FFF2-40B4-BE49-F238E27FC236}">
                <a16:creationId xmlns:a16="http://schemas.microsoft.com/office/drawing/2014/main" id="{4D696642-F977-44EC-8B86-1DE6E0CFDED6}"/>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75028BFB-4F5B-4BC2-816D-4D281FFAD12E}"/>
              </a:ext>
            </a:extLst>
          </p:cNvPr>
          <p:cNvSpPr>
            <a:spLocks noGrp="1"/>
          </p:cNvSpPr>
          <p:nvPr>
            <p:ph type="sldNum" sz="quarter" idx="12"/>
          </p:nvPr>
        </p:nvSpPr>
        <p:spPr/>
        <p:txBody>
          <a:bodyPr/>
          <a:lstStyle/>
          <a:p>
            <a:fld id="{E3648B8B-2BA4-427E-9625-3FAE730F1ECF}" type="slidenum">
              <a:rPr lang="pl-PL" smtClean="0"/>
              <a:t>‹#›</a:t>
            </a:fld>
            <a:endParaRPr lang="pl-PL"/>
          </a:p>
        </p:txBody>
      </p:sp>
    </p:spTree>
    <p:extLst>
      <p:ext uri="{BB962C8B-B14F-4D97-AF65-F5344CB8AC3E}">
        <p14:creationId xmlns:p14="http://schemas.microsoft.com/office/powerpoint/2010/main" val="185297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DC07675-8A1A-4BEF-BA7D-FA5EE1927422}"/>
              </a:ext>
            </a:extLst>
          </p:cNvPr>
          <p:cNvSpPr>
            <a:spLocks noGrp="1"/>
          </p:cNvSpPr>
          <p:nvPr>
            <p:ph type="dt" sz="half" idx="10"/>
          </p:nvPr>
        </p:nvSpPr>
        <p:spPr/>
        <p:txBody>
          <a:bodyPr/>
          <a:lstStyle/>
          <a:p>
            <a:fld id="{498C9EE2-E812-48E7-BC39-F88262B86EC4}" type="datetimeFigureOut">
              <a:rPr lang="pl-PL" smtClean="0"/>
              <a:t>22.05.2022</a:t>
            </a:fld>
            <a:endParaRPr lang="pl-PL"/>
          </a:p>
        </p:txBody>
      </p:sp>
      <p:sp>
        <p:nvSpPr>
          <p:cNvPr id="3" name="Symbol zastępczy stopki 2">
            <a:extLst>
              <a:ext uri="{FF2B5EF4-FFF2-40B4-BE49-F238E27FC236}">
                <a16:creationId xmlns:a16="http://schemas.microsoft.com/office/drawing/2014/main" id="{12D32BE4-9706-4A8D-AA8B-CBA9227DB62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0603B0C1-76F4-45CD-9E51-9E0E215E76D0}"/>
              </a:ext>
            </a:extLst>
          </p:cNvPr>
          <p:cNvSpPr>
            <a:spLocks noGrp="1"/>
          </p:cNvSpPr>
          <p:nvPr>
            <p:ph type="sldNum" sz="quarter" idx="12"/>
          </p:nvPr>
        </p:nvSpPr>
        <p:spPr/>
        <p:txBody>
          <a:bodyPr/>
          <a:lstStyle/>
          <a:p>
            <a:fld id="{E3648B8B-2BA4-427E-9625-3FAE730F1ECF}" type="slidenum">
              <a:rPr lang="pl-PL" smtClean="0"/>
              <a:t>‹#›</a:t>
            </a:fld>
            <a:endParaRPr lang="pl-PL"/>
          </a:p>
        </p:txBody>
      </p:sp>
    </p:spTree>
    <p:extLst>
      <p:ext uri="{BB962C8B-B14F-4D97-AF65-F5344CB8AC3E}">
        <p14:creationId xmlns:p14="http://schemas.microsoft.com/office/powerpoint/2010/main" val="276859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1C1853-3D0B-46CA-8EC1-DF490BC5C4D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D1C0D0DF-1C48-4564-B44E-1C68B8F81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E1ED6A29-C0CE-47A4-B4A1-BF676B3FD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22D45D4-3FD3-48EA-B249-58B0D8C50E29}"/>
              </a:ext>
            </a:extLst>
          </p:cNvPr>
          <p:cNvSpPr>
            <a:spLocks noGrp="1"/>
          </p:cNvSpPr>
          <p:nvPr>
            <p:ph type="dt" sz="half" idx="10"/>
          </p:nvPr>
        </p:nvSpPr>
        <p:spPr/>
        <p:txBody>
          <a:bodyPr/>
          <a:lstStyle/>
          <a:p>
            <a:fld id="{498C9EE2-E812-48E7-BC39-F88262B86EC4}" type="datetimeFigureOut">
              <a:rPr lang="pl-PL" smtClean="0"/>
              <a:t>22.05.2022</a:t>
            </a:fld>
            <a:endParaRPr lang="pl-PL"/>
          </a:p>
        </p:txBody>
      </p:sp>
      <p:sp>
        <p:nvSpPr>
          <p:cNvPr id="6" name="Symbol zastępczy stopki 5">
            <a:extLst>
              <a:ext uri="{FF2B5EF4-FFF2-40B4-BE49-F238E27FC236}">
                <a16:creationId xmlns:a16="http://schemas.microsoft.com/office/drawing/2014/main" id="{D24976B7-F9BC-4362-A768-2C5EC16D4DA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8DCE14A-D5C5-4085-915A-76623386A9FB}"/>
              </a:ext>
            </a:extLst>
          </p:cNvPr>
          <p:cNvSpPr>
            <a:spLocks noGrp="1"/>
          </p:cNvSpPr>
          <p:nvPr>
            <p:ph type="sldNum" sz="quarter" idx="12"/>
          </p:nvPr>
        </p:nvSpPr>
        <p:spPr/>
        <p:txBody>
          <a:bodyPr/>
          <a:lstStyle/>
          <a:p>
            <a:fld id="{E3648B8B-2BA4-427E-9625-3FAE730F1ECF}" type="slidenum">
              <a:rPr lang="pl-PL" smtClean="0"/>
              <a:t>‹#›</a:t>
            </a:fld>
            <a:endParaRPr lang="pl-PL"/>
          </a:p>
        </p:txBody>
      </p:sp>
    </p:spTree>
    <p:extLst>
      <p:ext uri="{BB962C8B-B14F-4D97-AF65-F5344CB8AC3E}">
        <p14:creationId xmlns:p14="http://schemas.microsoft.com/office/powerpoint/2010/main" val="202859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D203DD-BB1C-4579-8162-91AFB1114A8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4DDC696C-0203-4590-B120-389A1E8BB9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B6BEFD33-A15C-4241-BFFA-AB715F2EF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9BC23D9-8FE9-46B1-AC60-D71CCA4E2D00}"/>
              </a:ext>
            </a:extLst>
          </p:cNvPr>
          <p:cNvSpPr>
            <a:spLocks noGrp="1"/>
          </p:cNvSpPr>
          <p:nvPr>
            <p:ph type="dt" sz="half" idx="10"/>
          </p:nvPr>
        </p:nvSpPr>
        <p:spPr/>
        <p:txBody>
          <a:bodyPr/>
          <a:lstStyle/>
          <a:p>
            <a:fld id="{498C9EE2-E812-48E7-BC39-F88262B86EC4}" type="datetimeFigureOut">
              <a:rPr lang="pl-PL" smtClean="0"/>
              <a:t>22.05.2022</a:t>
            </a:fld>
            <a:endParaRPr lang="pl-PL"/>
          </a:p>
        </p:txBody>
      </p:sp>
      <p:sp>
        <p:nvSpPr>
          <p:cNvPr id="6" name="Symbol zastępczy stopki 5">
            <a:extLst>
              <a:ext uri="{FF2B5EF4-FFF2-40B4-BE49-F238E27FC236}">
                <a16:creationId xmlns:a16="http://schemas.microsoft.com/office/drawing/2014/main" id="{53274AD3-8EB9-4E5B-B1B5-67E859D04E1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B846A65-0B98-4222-B3D6-CCAC18CBA5F5}"/>
              </a:ext>
            </a:extLst>
          </p:cNvPr>
          <p:cNvSpPr>
            <a:spLocks noGrp="1"/>
          </p:cNvSpPr>
          <p:nvPr>
            <p:ph type="sldNum" sz="quarter" idx="12"/>
          </p:nvPr>
        </p:nvSpPr>
        <p:spPr/>
        <p:txBody>
          <a:bodyPr/>
          <a:lstStyle/>
          <a:p>
            <a:fld id="{E3648B8B-2BA4-427E-9625-3FAE730F1ECF}" type="slidenum">
              <a:rPr lang="pl-PL" smtClean="0"/>
              <a:t>‹#›</a:t>
            </a:fld>
            <a:endParaRPr lang="pl-PL"/>
          </a:p>
        </p:txBody>
      </p:sp>
    </p:spTree>
    <p:extLst>
      <p:ext uri="{BB962C8B-B14F-4D97-AF65-F5344CB8AC3E}">
        <p14:creationId xmlns:p14="http://schemas.microsoft.com/office/powerpoint/2010/main" val="10467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842511EB-AAAF-427B-B5B7-1E38D7FDF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43FFB026-D82C-4F85-ADA9-D26CD7A28B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48DAA6E-C73D-4019-976C-6E0BF0A766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C9EE2-E812-48E7-BC39-F88262B86EC4}" type="datetimeFigureOut">
              <a:rPr lang="pl-PL" smtClean="0"/>
              <a:t>22.05.2022</a:t>
            </a:fld>
            <a:endParaRPr lang="pl-PL"/>
          </a:p>
        </p:txBody>
      </p:sp>
      <p:sp>
        <p:nvSpPr>
          <p:cNvPr id="5" name="Symbol zastępczy stopki 4">
            <a:extLst>
              <a:ext uri="{FF2B5EF4-FFF2-40B4-BE49-F238E27FC236}">
                <a16:creationId xmlns:a16="http://schemas.microsoft.com/office/drawing/2014/main" id="{36A14C3C-8721-4BBB-B0A4-210C47EFDC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AEF841DA-E741-45A7-9A48-45807CC360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48B8B-2BA4-427E-9625-3FAE730F1ECF}" type="slidenum">
              <a:rPr lang="pl-PL" smtClean="0"/>
              <a:t>‹#›</a:t>
            </a:fld>
            <a:endParaRPr lang="pl-PL"/>
          </a:p>
        </p:txBody>
      </p:sp>
    </p:spTree>
    <p:extLst>
      <p:ext uri="{BB962C8B-B14F-4D97-AF65-F5344CB8AC3E}">
        <p14:creationId xmlns:p14="http://schemas.microsoft.com/office/powerpoint/2010/main" val="162685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hyperlink" Target="https://dzieje.pl/postacie/lech-kaczynski" TargetMode="External"/><Relationship Id="rId3" Type="http://schemas.openxmlformats.org/officeDocument/2006/relationships/hyperlink" Target="https://www.nbp.pl/home.aspx?f=/banknoty_i_monety/banknoty_kolekcjonerskie/2021_kaczynski_20zl.html" TargetMode="External"/><Relationship Id="rId7" Type="http://schemas.openxmlformats.org/officeDocument/2006/relationships/hyperlink" Target="https://pl.wikipedia.org/wiki/Lech_Kaczy%C5%84ski" TargetMode="External"/><Relationship Id="rId2" Type="http://schemas.openxmlformats.org/officeDocument/2006/relationships/hyperlink" Target="https://polskieradio24.pl/5/1223/Artykul/2353696,Te-slowa-powstrzymaly-Rosje-Pamietne-przemowienie-Lecha-Kaczynskiego-w-Tbilisi-ZOBACZ-WIDEO" TargetMode="External"/><Relationship Id="rId1" Type="http://schemas.openxmlformats.org/officeDocument/2006/relationships/slideLayout" Target="../slideLayouts/slideLayout7.xml"/><Relationship Id="rId6" Type="http://schemas.openxmlformats.org/officeDocument/2006/relationships/hyperlink" Target="https://encyklopedia.pwn.pl/haslo/Solidarnosc;3977446.html" TargetMode="External"/><Relationship Id="rId5" Type="http://schemas.openxmlformats.org/officeDocument/2006/relationships/hyperlink" Target="https://sciaga.pl/tekst/27147-28-nszz_solidarnosc_notatka_na_prowadzona_lekcje" TargetMode="External"/><Relationship Id="rId4" Type="http://schemas.openxmlformats.org/officeDocument/2006/relationships/hyperlink" Target="https://www.prezydent.pl/kancelaria/archiwum/archiwum-lecha-kaczynskiego/prezydent/biografi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0111EC0-90BC-4D3F-8A38-AD78B2A909A7}"/>
              </a:ext>
            </a:extLst>
          </p:cNvPr>
          <p:cNvSpPr txBox="1"/>
          <p:nvPr/>
        </p:nvSpPr>
        <p:spPr>
          <a:xfrm>
            <a:off x="831293" y="200944"/>
            <a:ext cx="4267649" cy="1446550"/>
          </a:xfrm>
          <a:prstGeom prst="rect">
            <a:avLst/>
          </a:prstGeom>
          <a:noFill/>
        </p:spPr>
        <p:txBody>
          <a:bodyPr wrap="square" rtlCol="0">
            <a:spAutoFit/>
          </a:bodyPr>
          <a:lstStyle/>
          <a:p>
            <a:pPr algn="ctr"/>
            <a:r>
              <a:rPr lang="pl-PL" sz="4400" b="1" dirty="0">
                <a:solidFill>
                  <a:schemeClr val="bg1"/>
                </a:solidFill>
                <a:latin typeface="Bahnschrift SemiLight" panose="020B0502040204020203" pitchFamily="34" charset="0"/>
              </a:rPr>
              <a:t>Lech Kaczyński - </a:t>
            </a:r>
            <a:r>
              <a:rPr lang="pl-PL" sz="4400" b="1" dirty="0">
                <a:solidFill>
                  <a:srgbClr val="FF0000"/>
                </a:solidFill>
                <a:latin typeface="Bahnschrift SemiLight" panose="020B0502040204020203" pitchFamily="34" charset="0"/>
              </a:rPr>
              <a:t>mąż stanu</a:t>
            </a:r>
          </a:p>
        </p:txBody>
      </p:sp>
      <p:sp>
        <p:nvSpPr>
          <p:cNvPr id="3" name="pole tekstowe 2">
            <a:extLst>
              <a:ext uri="{FF2B5EF4-FFF2-40B4-BE49-F238E27FC236}">
                <a16:creationId xmlns:a16="http://schemas.microsoft.com/office/drawing/2014/main" id="{6CEE9F87-31F3-43D0-9543-B3E39F2A6C77}"/>
              </a:ext>
            </a:extLst>
          </p:cNvPr>
          <p:cNvSpPr txBox="1"/>
          <p:nvPr/>
        </p:nvSpPr>
        <p:spPr>
          <a:xfrm>
            <a:off x="225287" y="5733726"/>
            <a:ext cx="3008244" cy="923330"/>
          </a:xfrm>
          <a:prstGeom prst="rect">
            <a:avLst/>
          </a:prstGeom>
          <a:noFill/>
        </p:spPr>
        <p:txBody>
          <a:bodyPr wrap="square" rtlCol="0">
            <a:spAutoFit/>
          </a:bodyPr>
          <a:lstStyle/>
          <a:p>
            <a:r>
              <a:rPr lang="pl-PL" b="1" dirty="0"/>
              <a:t>Julia Pęczkowska 2b1</a:t>
            </a:r>
          </a:p>
          <a:p>
            <a:r>
              <a:rPr lang="pl-PL" b="1" dirty="0"/>
              <a:t>Liceum Ogólnokształcące im. KEN w Przasnyszu</a:t>
            </a:r>
          </a:p>
        </p:txBody>
      </p:sp>
    </p:spTree>
    <p:extLst>
      <p:ext uri="{BB962C8B-B14F-4D97-AF65-F5344CB8AC3E}">
        <p14:creationId xmlns:p14="http://schemas.microsoft.com/office/powerpoint/2010/main" val="2110043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1000" r="-11000"/>
          </a:stretch>
        </a:blipFill>
        <a:effectLst/>
      </p:bgPr>
    </p:bg>
    <p:spTree>
      <p:nvGrpSpPr>
        <p:cNvPr id="1" name=""/>
        <p:cNvGrpSpPr/>
        <p:nvPr/>
      </p:nvGrpSpPr>
      <p:grpSpPr>
        <a:xfrm>
          <a:off x="0" y="0"/>
          <a:ext cx="0" cy="0"/>
          <a:chOff x="0" y="0"/>
          <a:chExt cx="0" cy="0"/>
        </a:xfrm>
      </p:grpSpPr>
      <p:sp>
        <p:nvSpPr>
          <p:cNvPr id="6" name="Dymek myśli: chmurka 5">
            <a:extLst>
              <a:ext uri="{FF2B5EF4-FFF2-40B4-BE49-F238E27FC236}">
                <a16:creationId xmlns:a16="http://schemas.microsoft.com/office/drawing/2014/main" id="{B5990A3B-8DD3-42E3-A2C6-D5F16AFA1B37}"/>
              </a:ext>
            </a:extLst>
          </p:cNvPr>
          <p:cNvSpPr/>
          <p:nvPr/>
        </p:nvSpPr>
        <p:spPr>
          <a:xfrm>
            <a:off x="563880" y="0"/>
            <a:ext cx="11628120" cy="6507480"/>
          </a:xfrm>
          <a:prstGeom prst="cloudCallout">
            <a:avLst>
              <a:gd name="adj1" fmla="val -52787"/>
              <a:gd name="adj2" fmla="val 5151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969C6228-7610-4351-B803-51BB9CC54EB5}"/>
              </a:ext>
            </a:extLst>
          </p:cNvPr>
          <p:cNvSpPr txBox="1"/>
          <p:nvPr/>
        </p:nvSpPr>
        <p:spPr>
          <a:xfrm>
            <a:off x="1836420" y="1229140"/>
            <a:ext cx="9083040" cy="3539430"/>
          </a:xfrm>
          <a:prstGeom prst="rect">
            <a:avLst/>
          </a:prstGeom>
          <a:noFill/>
        </p:spPr>
        <p:txBody>
          <a:bodyPr wrap="square">
            <a:spAutoFit/>
          </a:bodyPr>
          <a:lstStyle/>
          <a:p>
            <a:pPr algn="ctr"/>
            <a:r>
              <a:rPr lang="pl-PL" sz="1600" b="1" dirty="0"/>
              <a:t>W XI 1986 NSZZ „Solidarność” został przyjęty do Międzynarodowej Konfederacji Związków Zawodowych. Strajki przyczyniły się do konferencji Okrągłego Stołu, polegającej na rozmowach przedstawicieli opozycji z osobami związanymi z obozem rządzącym. W podpisanych porozumieniach przyjęto, że polityka i gospodarka będą opierać się na wolności słowa, niezawisłości sędziów, samorządzie terytorialnym i demokracji. Przyjęto zasadę tworzenia i zrzeszania w związkach zawodowych oraz zalegalizowano „Solidarność”. Pierwsze wybory (do senatu stały się wolne, a do sejmu miały charakter kontraktowy) odbyły się 4 VI 1989. Wprowadzono kształtowanie własności, gospodarkę rynkową i konkurencję, zlikwidowano system nakazowo- rozdzielczy.</a:t>
            </a:r>
          </a:p>
          <a:p>
            <a:pPr algn="ctr"/>
            <a:endParaRPr lang="pl-PL" sz="1600" b="1" dirty="0"/>
          </a:p>
          <a:p>
            <a:pPr algn="ctr"/>
            <a:r>
              <a:rPr lang="pl-PL" sz="1600" b="1" dirty="0"/>
              <a:t>NSZZ „Solidarność” po ponownej legalizacji w IV 1989 stawał się Związkiem Zawodowym walczącym o prawa ekonomiczne. Po wyborze L. Wałęsy na prezydenta RP, na 3 zjeździe krajowym przewodniczącym związku został Krzaklewski. W wyborach parlamentarnych we IX 1993 Związek nie wszedł do rządu. Utworzona Akcja Wyborcza „Solidarność” składająca się z ok. 50 ugrupowań wygrała wybory we IX 1997 i utworzyła sąd w koalicji z Unią Wolności.</a:t>
            </a:r>
          </a:p>
        </p:txBody>
      </p:sp>
    </p:spTree>
    <p:extLst>
      <p:ext uri="{BB962C8B-B14F-4D97-AF65-F5344CB8AC3E}">
        <p14:creationId xmlns:p14="http://schemas.microsoft.com/office/powerpoint/2010/main" val="31155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3" name="Strzałka: w prawo 2">
            <a:extLst>
              <a:ext uri="{FF2B5EF4-FFF2-40B4-BE49-F238E27FC236}">
                <a16:creationId xmlns:a16="http://schemas.microsoft.com/office/drawing/2014/main" id="{F9FCAB6A-6764-4CA7-8799-74C9B13339B7}"/>
              </a:ext>
            </a:extLst>
          </p:cNvPr>
          <p:cNvSpPr/>
          <p:nvPr/>
        </p:nvSpPr>
        <p:spPr>
          <a:xfrm>
            <a:off x="-228600" y="-288548"/>
            <a:ext cx="13395960" cy="1798320"/>
          </a:xfrm>
          <a:prstGeom prst="rightArrow">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rostokąt 4">
            <a:extLst>
              <a:ext uri="{FF2B5EF4-FFF2-40B4-BE49-F238E27FC236}">
                <a16:creationId xmlns:a16="http://schemas.microsoft.com/office/drawing/2014/main" id="{23F8F0B2-402C-4994-B35B-197F6BCF36B8}"/>
              </a:ext>
            </a:extLst>
          </p:cNvPr>
          <p:cNvSpPr/>
          <p:nvPr/>
        </p:nvSpPr>
        <p:spPr>
          <a:xfrm>
            <a:off x="5118671" y="153412"/>
            <a:ext cx="1588897" cy="923330"/>
          </a:xfrm>
          <a:prstGeom prst="rect">
            <a:avLst/>
          </a:prstGeom>
          <a:noFill/>
        </p:spPr>
        <p:txBody>
          <a:bodyPr wrap="none" lIns="91440" tIns="45720" rIns="91440" bIns="45720">
            <a:spAutoFit/>
          </a:bodyPr>
          <a:lstStyle/>
          <a:p>
            <a:pPr algn="ctr"/>
            <a:r>
              <a:rPr lang="pl-PL" sz="5400" b="1" cap="none" spc="0" dirty="0">
                <a:ln w="22225">
                  <a:solidFill>
                    <a:schemeClr val="accent2"/>
                  </a:solidFill>
                  <a:prstDash val="solid"/>
                </a:ln>
                <a:solidFill>
                  <a:schemeClr val="accent2">
                    <a:lumMod val="40000"/>
                    <a:lumOff val="60000"/>
                  </a:schemeClr>
                </a:solidFill>
                <a:effectLst/>
              </a:rPr>
              <a:t>1990</a:t>
            </a:r>
          </a:p>
        </p:txBody>
      </p:sp>
      <p:sp>
        <p:nvSpPr>
          <p:cNvPr id="7" name="pole tekstowe 6">
            <a:extLst>
              <a:ext uri="{FF2B5EF4-FFF2-40B4-BE49-F238E27FC236}">
                <a16:creationId xmlns:a16="http://schemas.microsoft.com/office/drawing/2014/main" id="{873EF687-85FB-4240-B0CC-9E4B72656665}"/>
              </a:ext>
            </a:extLst>
          </p:cNvPr>
          <p:cNvSpPr txBox="1"/>
          <p:nvPr/>
        </p:nvSpPr>
        <p:spPr>
          <a:xfrm>
            <a:off x="0" y="3308092"/>
            <a:ext cx="6713220" cy="3170099"/>
          </a:xfrm>
          <a:prstGeom prst="rect">
            <a:avLst/>
          </a:prstGeom>
          <a:noFill/>
        </p:spPr>
        <p:txBody>
          <a:bodyPr wrap="square">
            <a:spAutoFit/>
          </a:bodyPr>
          <a:lstStyle/>
          <a:p>
            <a:pPr algn="ctr"/>
            <a:r>
              <a:rPr lang="pl-PL" sz="2000" b="1" dirty="0"/>
              <a:t>W maju 1990 został wybrany na pierwszego wiceprzewodniczącego Komisji Krajowej NSZZ „Solidarność” (kierował praktycznie związkiem w czasie kampanii prezydenckiej Lecha Wałęsy i po jego wyborze na stanowisko prezydenta RP). Zrezygnował z funkcji po przegranej walce z Marianem Krzaklewskim o stanowisko przewodniczącego „Solidarności” w lutym 1991. Był później pierwszym przewodniczącym rady nadzorczej Fundacji na rzecz Polskich Związków Kredytowych, związanej z powstającym systemem spółdzielczych kas oszczędnościowo-kredytowych (SKOK)</a:t>
            </a:r>
          </a:p>
        </p:txBody>
      </p:sp>
      <p:pic>
        <p:nvPicPr>
          <p:cNvPr id="11" name="Obraz 10">
            <a:extLst>
              <a:ext uri="{FF2B5EF4-FFF2-40B4-BE49-F238E27FC236}">
                <a16:creationId xmlns:a16="http://schemas.microsoft.com/office/drawing/2014/main" id="{A9E3412D-ABE2-40DB-AC6D-FE760522FEB4}"/>
              </a:ext>
            </a:extLst>
          </p:cNvPr>
          <p:cNvPicPr>
            <a:picLocks noChangeAspect="1"/>
          </p:cNvPicPr>
          <p:nvPr/>
        </p:nvPicPr>
        <p:blipFill>
          <a:blip r:embed="rId3"/>
          <a:stretch>
            <a:fillRect/>
          </a:stretch>
        </p:blipFill>
        <p:spPr>
          <a:xfrm>
            <a:off x="7127717" y="1509772"/>
            <a:ext cx="4881402" cy="3998595"/>
          </a:xfrm>
          <a:prstGeom prst="rect">
            <a:avLst/>
          </a:prstGeom>
        </p:spPr>
      </p:pic>
    </p:spTree>
    <p:extLst>
      <p:ext uri="{BB962C8B-B14F-4D97-AF65-F5344CB8AC3E}">
        <p14:creationId xmlns:p14="http://schemas.microsoft.com/office/powerpoint/2010/main" val="295131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Strzałka: w prawo 1">
            <a:extLst>
              <a:ext uri="{FF2B5EF4-FFF2-40B4-BE49-F238E27FC236}">
                <a16:creationId xmlns:a16="http://schemas.microsoft.com/office/drawing/2014/main" id="{95552A3D-D156-43E3-810F-97E1D42D99D7}"/>
              </a:ext>
            </a:extLst>
          </p:cNvPr>
          <p:cNvSpPr/>
          <p:nvPr/>
        </p:nvSpPr>
        <p:spPr>
          <a:xfrm>
            <a:off x="-322572" y="3233561"/>
            <a:ext cx="13365480" cy="1722120"/>
          </a:xfrm>
          <a:prstGeom prst="rightArrow">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extLst>
              <a:ext uri="{FF2B5EF4-FFF2-40B4-BE49-F238E27FC236}">
                <a16:creationId xmlns:a16="http://schemas.microsoft.com/office/drawing/2014/main" id="{A81CC7E0-84AC-4CD2-86EA-3C826DB066DF}"/>
              </a:ext>
            </a:extLst>
          </p:cNvPr>
          <p:cNvSpPr/>
          <p:nvPr/>
        </p:nvSpPr>
        <p:spPr>
          <a:xfrm rot="20976781">
            <a:off x="-291529" y="3799850"/>
            <a:ext cx="1967929" cy="523220"/>
          </a:xfrm>
          <a:prstGeom prst="rect">
            <a:avLst/>
          </a:prstGeom>
          <a:noFill/>
        </p:spPr>
        <p:txBody>
          <a:bodyPr wrap="square" lIns="91440" tIns="45720" rIns="91440" bIns="45720">
            <a:spAutoFit/>
          </a:bodyPr>
          <a:lstStyle/>
          <a:p>
            <a:pPr algn="ctr"/>
            <a:r>
              <a:rPr lang="pl-PL" sz="2800" b="1" cap="none" spc="0" dirty="0">
                <a:ln w="22225">
                  <a:solidFill>
                    <a:schemeClr val="accent2"/>
                  </a:solidFill>
                  <a:prstDash val="solid"/>
                </a:ln>
                <a:solidFill>
                  <a:schemeClr val="accent2">
                    <a:lumMod val="40000"/>
                    <a:lumOff val="60000"/>
                  </a:schemeClr>
                </a:solidFill>
                <a:effectLst/>
              </a:rPr>
              <a:t>1991</a:t>
            </a:r>
          </a:p>
        </p:txBody>
      </p:sp>
      <p:cxnSp>
        <p:nvCxnSpPr>
          <p:cNvPr id="7" name="Łącznik prosty ze strzałką 6">
            <a:extLst>
              <a:ext uri="{FF2B5EF4-FFF2-40B4-BE49-F238E27FC236}">
                <a16:creationId xmlns:a16="http://schemas.microsoft.com/office/drawing/2014/main" id="{D0B6C0F9-AE07-4F10-87B8-4A7E2CC1F335}"/>
              </a:ext>
            </a:extLst>
          </p:cNvPr>
          <p:cNvCxnSpPr/>
          <p:nvPr/>
        </p:nvCxnSpPr>
        <p:spPr>
          <a:xfrm>
            <a:off x="1325880" y="2849880"/>
            <a:ext cx="0" cy="20726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pole tekstowe 8">
            <a:extLst>
              <a:ext uri="{FF2B5EF4-FFF2-40B4-BE49-F238E27FC236}">
                <a16:creationId xmlns:a16="http://schemas.microsoft.com/office/drawing/2014/main" id="{A69E5C63-280B-4D6C-B2AC-D9B9B75A09DB}"/>
              </a:ext>
            </a:extLst>
          </p:cNvPr>
          <p:cNvSpPr txBox="1"/>
          <p:nvPr/>
        </p:nvSpPr>
        <p:spPr>
          <a:xfrm>
            <a:off x="167640" y="4846801"/>
            <a:ext cx="5120640" cy="2031325"/>
          </a:xfrm>
          <a:prstGeom prst="rect">
            <a:avLst/>
          </a:prstGeom>
          <a:noFill/>
        </p:spPr>
        <p:txBody>
          <a:bodyPr wrap="square">
            <a:spAutoFit/>
          </a:bodyPr>
          <a:lstStyle/>
          <a:p>
            <a:r>
              <a:rPr lang="pl-PL" dirty="0"/>
              <a:t>Od 12 marca 1991 do 31 października 1991 w Kancelarii Prezydenta RP Lecha Wałęsy zajmował stanowisko ministra stanu do spraw bezpieczeństwa nadzorującego pracę Biura Bezpieczeństwa Narodowego. Z pracy w KPRP odszedł po konflikcie z Lechem Wałęsą i szefem jego gabinetu Mieczysławem Wachowskim.</a:t>
            </a:r>
          </a:p>
        </p:txBody>
      </p:sp>
      <p:cxnSp>
        <p:nvCxnSpPr>
          <p:cNvPr id="11" name="Łącznik prosty ze strzałką 10">
            <a:extLst>
              <a:ext uri="{FF2B5EF4-FFF2-40B4-BE49-F238E27FC236}">
                <a16:creationId xmlns:a16="http://schemas.microsoft.com/office/drawing/2014/main" id="{A15F4052-9BC6-4863-BA5D-7471050A3D8E}"/>
              </a:ext>
            </a:extLst>
          </p:cNvPr>
          <p:cNvCxnSpPr>
            <a:cxnSpLocks/>
          </p:cNvCxnSpPr>
          <p:nvPr/>
        </p:nvCxnSpPr>
        <p:spPr>
          <a:xfrm flipH="1" flipV="1">
            <a:off x="3581400" y="2594431"/>
            <a:ext cx="320040" cy="23152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Prostokąt 12">
            <a:extLst>
              <a:ext uri="{FF2B5EF4-FFF2-40B4-BE49-F238E27FC236}">
                <a16:creationId xmlns:a16="http://schemas.microsoft.com/office/drawing/2014/main" id="{CB3F543D-C4F6-4D6C-AE40-DEB4B8AFF7A3}"/>
              </a:ext>
            </a:extLst>
          </p:cNvPr>
          <p:cNvSpPr/>
          <p:nvPr/>
        </p:nvSpPr>
        <p:spPr>
          <a:xfrm rot="20726655">
            <a:off x="2705046" y="3857770"/>
            <a:ext cx="915635" cy="523220"/>
          </a:xfrm>
          <a:prstGeom prst="rect">
            <a:avLst/>
          </a:prstGeom>
          <a:noFill/>
        </p:spPr>
        <p:txBody>
          <a:bodyPr wrap="none" lIns="91440" tIns="45720" rIns="91440" bIns="45720">
            <a:spAutoFit/>
          </a:bodyPr>
          <a:lstStyle/>
          <a:p>
            <a:pPr algn="ctr"/>
            <a:r>
              <a:rPr lang="pl-PL" sz="2800" b="1" cap="none" spc="0" dirty="0">
                <a:ln w="22225">
                  <a:solidFill>
                    <a:schemeClr val="accent2"/>
                  </a:solidFill>
                  <a:prstDash val="solid"/>
                </a:ln>
                <a:solidFill>
                  <a:schemeClr val="accent2">
                    <a:lumMod val="40000"/>
                    <a:lumOff val="60000"/>
                  </a:schemeClr>
                </a:solidFill>
                <a:effectLst/>
              </a:rPr>
              <a:t>1992</a:t>
            </a:r>
          </a:p>
        </p:txBody>
      </p:sp>
      <p:sp>
        <p:nvSpPr>
          <p:cNvPr id="15" name="pole tekstowe 14">
            <a:extLst>
              <a:ext uri="{FF2B5EF4-FFF2-40B4-BE49-F238E27FC236}">
                <a16:creationId xmlns:a16="http://schemas.microsoft.com/office/drawing/2014/main" id="{9C4E58FC-6341-43AF-8E12-D3DF125E8547}"/>
              </a:ext>
            </a:extLst>
          </p:cNvPr>
          <p:cNvSpPr txBox="1"/>
          <p:nvPr/>
        </p:nvSpPr>
        <p:spPr>
          <a:xfrm>
            <a:off x="472047" y="304825"/>
            <a:ext cx="3663295" cy="923330"/>
          </a:xfrm>
          <a:prstGeom prst="rect">
            <a:avLst/>
          </a:prstGeom>
          <a:noFill/>
        </p:spPr>
        <p:txBody>
          <a:bodyPr wrap="square">
            <a:spAutoFit/>
          </a:bodyPr>
          <a:lstStyle/>
          <a:p>
            <a:r>
              <a:rPr lang="pl-PL" dirty="0"/>
              <a:t>14 lutego 1992 został wybrany przez Sejm na stanowisko prezesa Najwyższej Izby Kontroli</a:t>
            </a:r>
          </a:p>
        </p:txBody>
      </p:sp>
      <p:cxnSp>
        <p:nvCxnSpPr>
          <p:cNvPr id="17" name="Łącznik prosty ze strzałką 16">
            <a:extLst>
              <a:ext uri="{FF2B5EF4-FFF2-40B4-BE49-F238E27FC236}">
                <a16:creationId xmlns:a16="http://schemas.microsoft.com/office/drawing/2014/main" id="{56F60927-7CF9-4BD8-A4F8-7D6FC6D53C26}"/>
              </a:ext>
            </a:extLst>
          </p:cNvPr>
          <p:cNvCxnSpPr/>
          <p:nvPr/>
        </p:nvCxnSpPr>
        <p:spPr>
          <a:xfrm flipV="1">
            <a:off x="6812280" y="2357515"/>
            <a:ext cx="0" cy="25650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Prostokąt 18">
            <a:extLst>
              <a:ext uri="{FF2B5EF4-FFF2-40B4-BE49-F238E27FC236}">
                <a16:creationId xmlns:a16="http://schemas.microsoft.com/office/drawing/2014/main" id="{6E5065D7-C680-4843-B918-0FF455F3DC36}"/>
              </a:ext>
            </a:extLst>
          </p:cNvPr>
          <p:cNvSpPr/>
          <p:nvPr/>
        </p:nvSpPr>
        <p:spPr>
          <a:xfrm rot="20468490">
            <a:off x="5614780" y="3806790"/>
            <a:ext cx="915635" cy="523220"/>
          </a:xfrm>
          <a:prstGeom prst="rect">
            <a:avLst/>
          </a:prstGeom>
          <a:noFill/>
        </p:spPr>
        <p:txBody>
          <a:bodyPr wrap="none" lIns="91440" tIns="45720" rIns="91440" bIns="45720">
            <a:spAutoFit/>
          </a:bodyPr>
          <a:lstStyle/>
          <a:p>
            <a:pPr algn="ctr"/>
            <a:r>
              <a:rPr lang="pl-PL" sz="2800" b="1" cap="none" spc="0" dirty="0">
                <a:ln w="22225">
                  <a:solidFill>
                    <a:schemeClr val="accent2"/>
                  </a:solidFill>
                  <a:prstDash val="solid"/>
                </a:ln>
                <a:solidFill>
                  <a:schemeClr val="accent2">
                    <a:lumMod val="40000"/>
                    <a:lumOff val="60000"/>
                  </a:schemeClr>
                </a:solidFill>
                <a:effectLst/>
              </a:rPr>
              <a:t>1993</a:t>
            </a:r>
          </a:p>
        </p:txBody>
      </p:sp>
      <p:sp>
        <p:nvSpPr>
          <p:cNvPr id="21" name="pole tekstowe 20">
            <a:extLst>
              <a:ext uri="{FF2B5EF4-FFF2-40B4-BE49-F238E27FC236}">
                <a16:creationId xmlns:a16="http://schemas.microsoft.com/office/drawing/2014/main" id="{07753DE2-2B9E-427A-B407-B403E86F5145}"/>
              </a:ext>
            </a:extLst>
          </p:cNvPr>
          <p:cNvSpPr txBox="1"/>
          <p:nvPr/>
        </p:nvSpPr>
        <p:spPr>
          <a:xfrm>
            <a:off x="4841446" y="403844"/>
            <a:ext cx="2772728" cy="1754326"/>
          </a:xfrm>
          <a:prstGeom prst="rect">
            <a:avLst/>
          </a:prstGeom>
          <a:noFill/>
        </p:spPr>
        <p:txBody>
          <a:bodyPr wrap="square">
            <a:spAutoFit/>
          </a:bodyPr>
          <a:lstStyle/>
          <a:p>
            <a:r>
              <a:rPr lang="pl-PL" dirty="0"/>
              <a:t>W wyborach parlamentarnych w 1993 startował bez powodzenia z listy komitetu wyborczego PC-Zjednoczenie Polskie w okręgu nowosądeckim.</a:t>
            </a:r>
          </a:p>
        </p:txBody>
      </p:sp>
      <p:cxnSp>
        <p:nvCxnSpPr>
          <p:cNvPr id="23" name="Łącznik prosty ze strzałką 22">
            <a:extLst>
              <a:ext uri="{FF2B5EF4-FFF2-40B4-BE49-F238E27FC236}">
                <a16:creationId xmlns:a16="http://schemas.microsoft.com/office/drawing/2014/main" id="{C9AC9F86-A308-4E14-8221-2B7504979D6E}"/>
              </a:ext>
            </a:extLst>
          </p:cNvPr>
          <p:cNvCxnSpPr/>
          <p:nvPr/>
        </p:nvCxnSpPr>
        <p:spPr>
          <a:xfrm>
            <a:off x="8675370" y="2769233"/>
            <a:ext cx="0" cy="24841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pole tekstowe 24">
            <a:extLst>
              <a:ext uri="{FF2B5EF4-FFF2-40B4-BE49-F238E27FC236}">
                <a16:creationId xmlns:a16="http://schemas.microsoft.com/office/drawing/2014/main" id="{A368CD2B-5E80-4398-A54F-B0633B1DE553}"/>
              </a:ext>
            </a:extLst>
          </p:cNvPr>
          <p:cNvSpPr txBox="1"/>
          <p:nvPr/>
        </p:nvSpPr>
        <p:spPr>
          <a:xfrm>
            <a:off x="5288280" y="5334476"/>
            <a:ext cx="6774180" cy="1477328"/>
          </a:xfrm>
          <a:prstGeom prst="rect">
            <a:avLst/>
          </a:prstGeom>
          <a:noFill/>
        </p:spPr>
        <p:txBody>
          <a:bodyPr wrap="square">
            <a:spAutoFit/>
          </a:bodyPr>
          <a:lstStyle/>
          <a:p>
            <a:r>
              <a:rPr lang="pl-PL" dirty="0"/>
              <a:t>Był kandydatem na urząd prezydenta RP w wyborach w 1995[21]. Zrezygnował 30 października (jeszcze przed pierwszą turą głosowania), zgłaszając gotowość poparcia każdego, kto – jego zdaniem – miał szansę pokonać Lecha Wałęsę (wymienił wówczas Hannę Gronkiewicz-Waltz, Jana Olszewskiego, a także Jacka Kuronia).</a:t>
            </a:r>
          </a:p>
        </p:txBody>
      </p:sp>
      <p:cxnSp>
        <p:nvCxnSpPr>
          <p:cNvPr id="27" name="Łącznik prosty ze strzałką 26">
            <a:extLst>
              <a:ext uri="{FF2B5EF4-FFF2-40B4-BE49-F238E27FC236}">
                <a16:creationId xmlns:a16="http://schemas.microsoft.com/office/drawing/2014/main" id="{05F6A0D1-2FF4-4C18-9C73-83932636016F}"/>
              </a:ext>
            </a:extLst>
          </p:cNvPr>
          <p:cNvCxnSpPr/>
          <p:nvPr/>
        </p:nvCxnSpPr>
        <p:spPr>
          <a:xfrm flipV="1">
            <a:off x="10850880" y="3045752"/>
            <a:ext cx="0" cy="20726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pole tekstowe 30">
            <a:extLst>
              <a:ext uri="{FF2B5EF4-FFF2-40B4-BE49-F238E27FC236}">
                <a16:creationId xmlns:a16="http://schemas.microsoft.com/office/drawing/2014/main" id="{DF7F49DE-C2F5-44FC-BF62-90EF83BD6DC1}"/>
              </a:ext>
            </a:extLst>
          </p:cNvPr>
          <p:cNvSpPr txBox="1"/>
          <p:nvPr/>
        </p:nvSpPr>
        <p:spPr>
          <a:xfrm>
            <a:off x="8133867" y="409023"/>
            <a:ext cx="4282665" cy="1754326"/>
          </a:xfrm>
          <a:prstGeom prst="rect">
            <a:avLst/>
          </a:prstGeom>
          <a:noFill/>
        </p:spPr>
        <p:txBody>
          <a:bodyPr wrap="square">
            <a:spAutoFit/>
          </a:bodyPr>
          <a:lstStyle/>
          <a:p>
            <a:r>
              <a:rPr lang="pl-PL" dirty="0"/>
              <a:t>14 czerwca 2000 został powołany przez prezydenta Aleksandra Kwaśniewskiego na urząd ministra sprawiedliwości w rządzie Jerzego Buzka jako następca Hanny Suchockiej. Stanowisko to zajmował do 5 lipca 2001.</a:t>
            </a:r>
          </a:p>
        </p:txBody>
      </p:sp>
      <p:sp>
        <p:nvSpPr>
          <p:cNvPr id="32" name="Prostokąt 31">
            <a:extLst>
              <a:ext uri="{FF2B5EF4-FFF2-40B4-BE49-F238E27FC236}">
                <a16:creationId xmlns:a16="http://schemas.microsoft.com/office/drawing/2014/main" id="{5D566C69-BF8D-4356-880C-04219F4BF0EE}"/>
              </a:ext>
            </a:extLst>
          </p:cNvPr>
          <p:cNvSpPr/>
          <p:nvPr/>
        </p:nvSpPr>
        <p:spPr>
          <a:xfrm rot="20738281">
            <a:off x="7696172" y="3778237"/>
            <a:ext cx="915635" cy="523220"/>
          </a:xfrm>
          <a:prstGeom prst="rect">
            <a:avLst/>
          </a:prstGeom>
          <a:noFill/>
        </p:spPr>
        <p:txBody>
          <a:bodyPr wrap="none" lIns="91440" tIns="45720" rIns="91440" bIns="45720">
            <a:spAutoFit/>
          </a:bodyPr>
          <a:lstStyle/>
          <a:p>
            <a:pPr algn="ctr"/>
            <a:r>
              <a:rPr lang="pl-PL" sz="2800" b="1" cap="none" spc="0" dirty="0">
                <a:ln w="22225">
                  <a:solidFill>
                    <a:schemeClr val="accent2"/>
                  </a:solidFill>
                  <a:prstDash val="solid"/>
                </a:ln>
                <a:solidFill>
                  <a:schemeClr val="accent2">
                    <a:lumMod val="40000"/>
                    <a:lumOff val="60000"/>
                  </a:schemeClr>
                </a:solidFill>
                <a:effectLst/>
              </a:rPr>
              <a:t>1995</a:t>
            </a:r>
          </a:p>
        </p:txBody>
      </p:sp>
      <p:sp>
        <p:nvSpPr>
          <p:cNvPr id="33" name="Prostokąt 32">
            <a:extLst>
              <a:ext uri="{FF2B5EF4-FFF2-40B4-BE49-F238E27FC236}">
                <a16:creationId xmlns:a16="http://schemas.microsoft.com/office/drawing/2014/main" id="{6F9EFAB9-FF8A-427E-8D35-CF1912058CFD}"/>
              </a:ext>
            </a:extLst>
          </p:cNvPr>
          <p:cNvSpPr/>
          <p:nvPr/>
        </p:nvSpPr>
        <p:spPr>
          <a:xfrm rot="20132084">
            <a:off x="9817383" y="3749683"/>
            <a:ext cx="915635" cy="523220"/>
          </a:xfrm>
          <a:prstGeom prst="rect">
            <a:avLst/>
          </a:prstGeom>
          <a:noFill/>
        </p:spPr>
        <p:txBody>
          <a:bodyPr wrap="none" lIns="91440" tIns="45720" rIns="91440" bIns="45720">
            <a:spAutoFit/>
          </a:bodyPr>
          <a:lstStyle/>
          <a:p>
            <a:pPr algn="ctr"/>
            <a:r>
              <a:rPr lang="pl-PL" sz="2800" b="1" cap="none" spc="0" dirty="0">
                <a:ln w="22225">
                  <a:solidFill>
                    <a:schemeClr val="accent2"/>
                  </a:solidFill>
                  <a:prstDash val="solid"/>
                </a:ln>
                <a:solidFill>
                  <a:schemeClr val="accent2">
                    <a:lumMod val="40000"/>
                    <a:lumOff val="60000"/>
                  </a:schemeClr>
                </a:solidFill>
                <a:effectLst/>
              </a:rPr>
              <a:t>2000</a:t>
            </a:r>
          </a:p>
        </p:txBody>
      </p:sp>
      <p:sp>
        <p:nvSpPr>
          <p:cNvPr id="35" name="pole tekstowe 34">
            <a:extLst>
              <a:ext uri="{FF2B5EF4-FFF2-40B4-BE49-F238E27FC236}">
                <a16:creationId xmlns:a16="http://schemas.microsoft.com/office/drawing/2014/main" id="{90D2F8A8-D7F3-4856-8998-16505E10B4DE}"/>
              </a:ext>
            </a:extLst>
          </p:cNvPr>
          <p:cNvSpPr txBox="1"/>
          <p:nvPr/>
        </p:nvSpPr>
        <p:spPr>
          <a:xfrm>
            <a:off x="472047" y="1117103"/>
            <a:ext cx="4053591" cy="1477328"/>
          </a:xfrm>
          <a:prstGeom prst="rect">
            <a:avLst/>
          </a:prstGeom>
          <a:noFill/>
        </p:spPr>
        <p:txBody>
          <a:bodyPr wrap="square">
            <a:spAutoFit/>
          </a:bodyPr>
          <a:lstStyle/>
          <a:p>
            <a:r>
              <a:rPr lang="pl-PL" dirty="0"/>
              <a:t>Jako prezes NIK w ogromnym stopniu wzmocnił zaufanie społeczne do tej instytucji (wzrost zaufania z 30 do 60 procent) i przeobraził NIK w skuteczny organ kontroli państwowej. </a:t>
            </a:r>
          </a:p>
        </p:txBody>
      </p:sp>
    </p:spTree>
    <p:extLst>
      <p:ext uri="{BB962C8B-B14F-4D97-AF65-F5344CB8AC3E}">
        <p14:creationId xmlns:p14="http://schemas.microsoft.com/office/powerpoint/2010/main" val="362525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2000" b="-40000"/>
          </a:stretch>
        </a:blipFill>
        <a:effectLst/>
      </p:bgPr>
    </p:bg>
    <p:spTree>
      <p:nvGrpSpPr>
        <p:cNvPr id="1" name=""/>
        <p:cNvGrpSpPr/>
        <p:nvPr/>
      </p:nvGrpSpPr>
      <p:grpSpPr>
        <a:xfrm>
          <a:off x="0" y="0"/>
          <a:ext cx="0" cy="0"/>
          <a:chOff x="0" y="0"/>
          <a:chExt cx="0" cy="0"/>
        </a:xfrm>
      </p:grpSpPr>
      <p:sp>
        <p:nvSpPr>
          <p:cNvPr id="2" name="Strzałka: w prawo 1">
            <a:extLst>
              <a:ext uri="{FF2B5EF4-FFF2-40B4-BE49-F238E27FC236}">
                <a16:creationId xmlns:a16="http://schemas.microsoft.com/office/drawing/2014/main" id="{EA1C51C2-5392-4C72-B8C4-3035ADE2DAB0}"/>
              </a:ext>
            </a:extLst>
          </p:cNvPr>
          <p:cNvSpPr/>
          <p:nvPr/>
        </p:nvSpPr>
        <p:spPr>
          <a:xfrm>
            <a:off x="0" y="2209800"/>
            <a:ext cx="13731240" cy="1813560"/>
          </a:xfrm>
          <a:prstGeom prst="rightArrow">
            <a:avLst/>
          </a:prstGeom>
          <a:ln>
            <a:solidFill>
              <a:schemeClr val="tx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15" name="Zwój: pionowy 14">
            <a:extLst>
              <a:ext uri="{FF2B5EF4-FFF2-40B4-BE49-F238E27FC236}">
                <a16:creationId xmlns:a16="http://schemas.microsoft.com/office/drawing/2014/main" id="{3F3C599D-3FE9-4087-87A2-426CF41B180F}"/>
              </a:ext>
            </a:extLst>
          </p:cNvPr>
          <p:cNvSpPr/>
          <p:nvPr/>
        </p:nvSpPr>
        <p:spPr>
          <a:xfrm>
            <a:off x="5250870" y="1568185"/>
            <a:ext cx="6880860" cy="4910349"/>
          </a:xfrm>
          <a:prstGeom prst="verticalScroll">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extLst>
              <a:ext uri="{FF2B5EF4-FFF2-40B4-BE49-F238E27FC236}">
                <a16:creationId xmlns:a16="http://schemas.microsoft.com/office/drawing/2014/main" id="{98CC3A3A-B5F2-4838-8C5B-505D128FBDC3}"/>
              </a:ext>
            </a:extLst>
          </p:cNvPr>
          <p:cNvSpPr/>
          <p:nvPr/>
        </p:nvSpPr>
        <p:spPr>
          <a:xfrm rot="20875174">
            <a:off x="234460" y="2854969"/>
            <a:ext cx="1346304" cy="523220"/>
          </a:xfrm>
          <a:prstGeom prst="rect">
            <a:avLst/>
          </a:prstGeom>
          <a:noFill/>
        </p:spPr>
        <p:txBody>
          <a:bodyPr wrap="square" lIns="91440" tIns="45720" rIns="91440" bIns="45720">
            <a:spAutoFit/>
          </a:bodyPr>
          <a:lstStyle/>
          <a:p>
            <a:pPr algn="ctr"/>
            <a:r>
              <a:rPr lang="pl-PL" sz="2800" b="1" cap="none" spc="0" dirty="0">
                <a:ln w="22225">
                  <a:solidFill>
                    <a:schemeClr val="accent2"/>
                  </a:solidFill>
                  <a:prstDash val="solid"/>
                </a:ln>
                <a:solidFill>
                  <a:schemeClr val="accent2">
                    <a:lumMod val="40000"/>
                    <a:lumOff val="60000"/>
                  </a:schemeClr>
                </a:solidFill>
                <a:effectLst/>
              </a:rPr>
              <a:t>2001</a:t>
            </a:r>
          </a:p>
        </p:txBody>
      </p:sp>
      <p:cxnSp>
        <p:nvCxnSpPr>
          <p:cNvPr id="5" name="Łącznik prosty ze strzałką 4">
            <a:extLst>
              <a:ext uri="{FF2B5EF4-FFF2-40B4-BE49-F238E27FC236}">
                <a16:creationId xmlns:a16="http://schemas.microsoft.com/office/drawing/2014/main" id="{4201ED1E-3092-4467-8F23-F3A15B262488}"/>
              </a:ext>
            </a:extLst>
          </p:cNvPr>
          <p:cNvCxnSpPr/>
          <p:nvPr/>
        </p:nvCxnSpPr>
        <p:spPr>
          <a:xfrm flipV="1">
            <a:off x="1605368" y="1794299"/>
            <a:ext cx="0" cy="228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pole tekstowe 6">
            <a:extLst>
              <a:ext uri="{FF2B5EF4-FFF2-40B4-BE49-F238E27FC236}">
                <a16:creationId xmlns:a16="http://schemas.microsoft.com/office/drawing/2014/main" id="{F4524942-69C0-449D-AB44-7562EEE3A9DD}"/>
              </a:ext>
            </a:extLst>
          </p:cNvPr>
          <p:cNvSpPr txBox="1"/>
          <p:nvPr/>
        </p:nvSpPr>
        <p:spPr>
          <a:xfrm>
            <a:off x="407670" y="316971"/>
            <a:ext cx="6880860" cy="1477328"/>
          </a:xfrm>
          <a:prstGeom prst="rect">
            <a:avLst/>
          </a:prstGeom>
          <a:noFill/>
        </p:spPr>
        <p:txBody>
          <a:bodyPr wrap="square">
            <a:spAutoFit/>
          </a:bodyPr>
          <a:lstStyle/>
          <a:p>
            <a:r>
              <a:rPr lang="pl-PL" b="1" dirty="0"/>
              <a:t>W 2001 roku stanął na czele Komitetu Krajowego „Prawo i Sprawiedliwość”, nowej partii prawicowej, która współtworzył wraz z Jarosławem Kaczyńskim. Uzyskał mandat posła na Sejm IV kadencji z okręgu gdańskiego. Pełnił funkcję przewodniczącego sejmowej Komisji Odpowiedzialności Konstytucyjnej.</a:t>
            </a:r>
          </a:p>
        </p:txBody>
      </p:sp>
      <p:cxnSp>
        <p:nvCxnSpPr>
          <p:cNvPr id="9" name="Łącznik prosty ze strzałką 8">
            <a:extLst>
              <a:ext uri="{FF2B5EF4-FFF2-40B4-BE49-F238E27FC236}">
                <a16:creationId xmlns:a16="http://schemas.microsoft.com/office/drawing/2014/main" id="{0DA69863-F4BE-4B4C-95EE-6649E823CB4A}"/>
              </a:ext>
            </a:extLst>
          </p:cNvPr>
          <p:cNvCxnSpPr/>
          <p:nvPr/>
        </p:nvCxnSpPr>
        <p:spPr>
          <a:xfrm>
            <a:off x="4815840" y="1995352"/>
            <a:ext cx="0" cy="23469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Prostokąt 9">
            <a:extLst>
              <a:ext uri="{FF2B5EF4-FFF2-40B4-BE49-F238E27FC236}">
                <a16:creationId xmlns:a16="http://schemas.microsoft.com/office/drawing/2014/main" id="{E23846BA-D8AC-427D-BD76-DB3977D2692E}"/>
              </a:ext>
            </a:extLst>
          </p:cNvPr>
          <p:cNvSpPr/>
          <p:nvPr/>
        </p:nvSpPr>
        <p:spPr>
          <a:xfrm rot="20937547">
            <a:off x="3390282" y="2907222"/>
            <a:ext cx="915635" cy="523220"/>
          </a:xfrm>
          <a:prstGeom prst="rect">
            <a:avLst/>
          </a:prstGeom>
          <a:noFill/>
        </p:spPr>
        <p:txBody>
          <a:bodyPr wrap="none" lIns="91440" tIns="45720" rIns="91440" bIns="45720">
            <a:spAutoFit/>
          </a:bodyPr>
          <a:lstStyle/>
          <a:p>
            <a:pPr algn="ctr"/>
            <a:r>
              <a:rPr lang="pl-PL" sz="2800" b="1" cap="none" spc="0" dirty="0">
                <a:ln w="22225">
                  <a:solidFill>
                    <a:schemeClr val="accent2"/>
                  </a:solidFill>
                  <a:prstDash val="solid"/>
                </a:ln>
                <a:solidFill>
                  <a:schemeClr val="accent2">
                    <a:lumMod val="40000"/>
                    <a:lumOff val="60000"/>
                  </a:schemeClr>
                </a:solidFill>
                <a:effectLst/>
              </a:rPr>
              <a:t>2002</a:t>
            </a:r>
          </a:p>
        </p:txBody>
      </p:sp>
      <p:sp>
        <p:nvSpPr>
          <p:cNvPr id="12" name="pole tekstowe 11">
            <a:extLst>
              <a:ext uri="{FF2B5EF4-FFF2-40B4-BE49-F238E27FC236}">
                <a16:creationId xmlns:a16="http://schemas.microsoft.com/office/drawing/2014/main" id="{99D98BD3-7CB4-445A-ACC4-C78CB97AF4FB}"/>
              </a:ext>
            </a:extLst>
          </p:cNvPr>
          <p:cNvSpPr txBox="1"/>
          <p:nvPr/>
        </p:nvSpPr>
        <p:spPr>
          <a:xfrm>
            <a:off x="-91775" y="4341224"/>
            <a:ext cx="6187775" cy="1754326"/>
          </a:xfrm>
          <a:prstGeom prst="rect">
            <a:avLst/>
          </a:prstGeom>
          <a:noFill/>
        </p:spPr>
        <p:txBody>
          <a:bodyPr wrap="square">
            <a:spAutoFit/>
          </a:bodyPr>
          <a:lstStyle/>
          <a:p>
            <a:pPr algn="ctr"/>
            <a:r>
              <a:rPr lang="pl-PL" b="1" dirty="0"/>
              <a:t>18 listopada 2002 roku znaczną przewagą wygrał w bezpośrednich wyborach na Prezydenta m.st. Warszawy. Rządy w stolicy rozpoczął pod hasłami zlikwidowania układów korupcyjnych oraz przywrócenia ładu i porządku. Podjął skuteczne działania na rzecz poprawy bezpieczeństwa w mieście.</a:t>
            </a:r>
          </a:p>
        </p:txBody>
      </p:sp>
      <p:sp>
        <p:nvSpPr>
          <p:cNvPr id="14" name="pole tekstowe 13">
            <a:extLst>
              <a:ext uri="{FF2B5EF4-FFF2-40B4-BE49-F238E27FC236}">
                <a16:creationId xmlns:a16="http://schemas.microsoft.com/office/drawing/2014/main" id="{811E40E1-7DFD-4532-9276-1C29952F5179}"/>
              </a:ext>
            </a:extLst>
          </p:cNvPr>
          <p:cNvSpPr txBox="1"/>
          <p:nvPr/>
        </p:nvSpPr>
        <p:spPr>
          <a:xfrm>
            <a:off x="6159721" y="2259686"/>
            <a:ext cx="5063157" cy="4247317"/>
          </a:xfrm>
          <a:prstGeom prst="rect">
            <a:avLst/>
          </a:prstGeom>
          <a:noFill/>
        </p:spPr>
        <p:txBody>
          <a:bodyPr wrap="square">
            <a:spAutoFit/>
          </a:bodyPr>
          <a:lstStyle/>
          <a:p>
            <a:pPr algn="ctr"/>
            <a:r>
              <a:rPr lang="pl-PL" dirty="0"/>
              <a:t>Podczas jego kadencji zorganizowano obchody 60. rocznicy wybuchu powstania warszawskiego. Przy tej okazji prezydent w lipcu 2004 otworzył Muzeum Powstania Warszawskiego. Za jego prezydentury powstały także wydziały obsługi mieszkańców, jak również otwarto pierwsze trasy Szybkiej Kolei Miejskiej i rozstrzygnięto konkurs na projekt budynku Centrum Nauki Kopernik. W styczniu 2005 Lech Kaczyński był jednym z sygnatariuszy umowy dotyczącej finansowania budowy Muzeum Historii Żydów Polskich m.in. ze środków m.st. Warszawy. W okresie sprawowania urzędu ustanowił stanowisko pełnomocnika ds. zwierząt. W trakcie kadencji nie uruchomiono natomiast m.in. zapowiadanej budowy Mostu Północnego.</a:t>
            </a:r>
          </a:p>
        </p:txBody>
      </p:sp>
    </p:spTree>
    <p:extLst>
      <p:ext uri="{BB962C8B-B14F-4D97-AF65-F5344CB8AC3E}">
        <p14:creationId xmlns:p14="http://schemas.microsoft.com/office/powerpoint/2010/main" val="3399503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17000" b="-17000"/>
          </a:stretch>
        </a:blipFill>
        <a:effectLst/>
      </p:bgPr>
    </p:bg>
    <p:spTree>
      <p:nvGrpSpPr>
        <p:cNvPr id="1" name=""/>
        <p:cNvGrpSpPr/>
        <p:nvPr/>
      </p:nvGrpSpPr>
      <p:grpSpPr>
        <a:xfrm>
          <a:off x="0" y="0"/>
          <a:ext cx="0" cy="0"/>
          <a:chOff x="0" y="0"/>
          <a:chExt cx="0" cy="0"/>
        </a:xfrm>
      </p:grpSpPr>
      <p:sp>
        <p:nvSpPr>
          <p:cNvPr id="6" name="Zwój: pionowy 5">
            <a:extLst>
              <a:ext uri="{FF2B5EF4-FFF2-40B4-BE49-F238E27FC236}">
                <a16:creationId xmlns:a16="http://schemas.microsoft.com/office/drawing/2014/main" id="{956211F2-D847-467E-83C5-BF2889943588}"/>
              </a:ext>
            </a:extLst>
          </p:cNvPr>
          <p:cNvSpPr/>
          <p:nvPr/>
        </p:nvSpPr>
        <p:spPr>
          <a:xfrm>
            <a:off x="701040" y="1874520"/>
            <a:ext cx="3489960" cy="3688080"/>
          </a:xfrm>
          <a:prstGeom prst="verticalScroll">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trzałka: w prawo 1">
            <a:extLst>
              <a:ext uri="{FF2B5EF4-FFF2-40B4-BE49-F238E27FC236}">
                <a16:creationId xmlns:a16="http://schemas.microsoft.com/office/drawing/2014/main" id="{5F4B8E1B-773E-465C-9CF8-710B05699F0E}"/>
              </a:ext>
            </a:extLst>
          </p:cNvPr>
          <p:cNvSpPr/>
          <p:nvPr/>
        </p:nvSpPr>
        <p:spPr>
          <a:xfrm>
            <a:off x="-121920" y="243840"/>
            <a:ext cx="13395960" cy="1630680"/>
          </a:xfrm>
          <a:prstGeom prst="rightArrow">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extLst>
              <a:ext uri="{FF2B5EF4-FFF2-40B4-BE49-F238E27FC236}">
                <a16:creationId xmlns:a16="http://schemas.microsoft.com/office/drawing/2014/main" id="{9D2E8900-D749-49BA-9850-AEC44A854C0B}"/>
              </a:ext>
            </a:extLst>
          </p:cNvPr>
          <p:cNvSpPr/>
          <p:nvPr/>
        </p:nvSpPr>
        <p:spPr>
          <a:xfrm>
            <a:off x="5301551" y="597515"/>
            <a:ext cx="1588897" cy="923330"/>
          </a:xfrm>
          <a:prstGeom prst="rect">
            <a:avLst/>
          </a:prstGeom>
          <a:noFill/>
        </p:spPr>
        <p:txBody>
          <a:bodyPr wrap="none" lIns="91440" tIns="45720" rIns="91440" bIns="45720">
            <a:spAutoFit/>
          </a:bodyPr>
          <a:lstStyle/>
          <a:p>
            <a:pPr algn="ctr"/>
            <a:r>
              <a:rPr lang="pl-PL" sz="5400" b="1" cap="none" spc="0" dirty="0">
                <a:ln w="22225">
                  <a:solidFill>
                    <a:schemeClr val="accent2"/>
                  </a:solidFill>
                  <a:prstDash val="solid"/>
                </a:ln>
                <a:solidFill>
                  <a:schemeClr val="accent2">
                    <a:lumMod val="40000"/>
                    <a:lumOff val="60000"/>
                  </a:schemeClr>
                </a:solidFill>
                <a:effectLst/>
              </a:rPr>
              <a:t>2005</a:t>
            </a:r>
          </a:p>
        </p:txBody>
      </p:sp>
      <p:sp>
        <p:nvSpPr>
          <p:cNvPr id="5" name="pole tekstowe 4">
            <a:extLst>
              <a:ext uri="{FF2B5EF4-FFF2-40B4-BE49-F238E27FC236}">
                <a16:creationId xmlns:a16="http://schemas.microsoft.com/office/drawing/2014/main" id="{0338D915-7188-4F1A-B0ED-0BA62BAC7059}"/>
              </a:ext>
            </a:extLst>
          </p:cNvPr>
          <p:cNvSpPr txBox="1"/>
          <p:nvPr/>
        </p:nvSpPr>
        <p:spPr>
          <a:xfrm>
            <a:off x="1412589" y="2423279"/>
            <a:ext cx="2066861" cy="3139321"/>
          </a:xfrm>
          <a:prstGeom prst="rect">
            <a:avLst/>
          </a:prstGeom>
          <a:noFill/>
        </p:spPr>
        <p:txBody>
          <a:bodyPr wrap="square">
            <a:spAutoFit/>
          </a:bodyPr>
          <a:lstStyle/>
          <a:p>
            <a:pPr algn="ctr"/>
            <a:r>
              <a:rPr lang="pl-PL" b="1" dirty="0"/>
              <a:t>23 października 2005 roku, po otrzymaniu 54,04% głosów Lech Kaczyński wygrał wybory prezydenckie, pokonując swojego kontrkandydata Donalda Tuska w drugiej turze.</a:t>
            </a:r>
          </a:p>
        </p:txBody>
      </p:sp>
      <p:sp>
        <p:nvSpPr>
          <p:cNvPr id="8" name="pole tekstowe 7">
            <a:extLst>
              <a:ext uri="{FF2B5EF4-FFF2-40B4-BE49-F238E27FC236}">
                <a16:creationId xmlns:a16="http://schemas.microsoft.com/office/drawing/2014/main" id="{418FF182-2771-4FDA-8F08-7C60FBFD5CD4}"/>
              </a:ext>
            </a:extLst>
          </p:cNvPr>
          <p:cNvSpPr txBox="1"/>
          <p:nvPr/>
        </p:nvSpPr>
        <p:spPr>
          <a:xfrm>
            <a:off x="4648200" y="1874520"/>
            <a:ext cx="7089489" cy="4524315"/>
          </a:xfrm>
          <a:prstGeom prst="rect">
            <a:avLst/>
          </a:prstGeom>
          <a:noFill/>
        </p:spPr>
        <p:txBody>
          <a:bodyPr wrap="square">
            <a:spAutoFit/>
          </a:bodyPr>
          <a:lstStyle/>
          <a:p>
            <a:pPr algn="ctr"/>
            <a:r>
              <a:rPr lang="pl-PL" dirty="0"/>
              <a:t>Lech Kaczyński obejmował najwyższy urząd w państwie z przekonaniem, że Polsce potrzebne są zmiany. Zmiany, które wzmocnią państwo wewnętrznie oraz przygotują je na nowe globalne wyzwania. Jako jeden z pierwszych polskich polityków dostrzegał konieczność formułowania własnej wizji rozwoju i modernizacji Polski po wejściu do Unii Europejskiej. Czas budowania silnego i sprawnego państwa.</a:t>
            </a:r>
          </a:p>
          <a:p>
            <a:pPr algn="ctr"/>
            <a:r>
              <a:rPr lang="pl-PL" dirty="0"/>
              <a:t>Przyjaznego dla obywateli i liczącego się na arenie międzynarodowej. Tylko takie państwo zagwarantuje wszystkim Polakom solidarny i sprawiedliwy rozwój. Lech Kaczyński jest najbardziej aktywnym polskim prezydentem po 1989 roku. Ilustruje to choćby liczba skierowanych przez niego do Sejmu projektów ustaw. W ciągu czterech lat prezydent zgłosił 43 inicjatywy ustawodawcze. Podpisał przeszło 800 ustaw, a stojąc na straży interesu publicznego i jakości stanowionego prawa, 17 skierował do Trybunału Konstytucyjnego, a 18 ustaw przekazał do ponownego rozpatrzenia przez parlament (pierwsze weto prezydenckie miało miejsce 10 sierpnia 2006 roku i dotyczyło nowelizacji Kodeksu Cywilnego).</a:t>
            </a:r>
          </a:p>
        </p:txBody>
      </p:sp>
    </p:spTree>
    <p:extLst>
      <p:ext uri="{BB962C8B-B14F-4D97-AF65-F5344CB8AC3E}">
        <p14:creationId xmlns:p14="http://schemas.microsoft.com/office/powerpoint/2010/main" val="2426768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24000" b="-24000"/>
          </a:stretch>
        </a:blip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1856C2B-279F-496E-BE8E-15A3EC53FC61}"/>
              </a:ext>
            </a:extLst>
          </p:cNvPr>
          <p:cNvSpPr txBox="1"/>
          <p:nvPr/>
        </p:nvSpPr>
        <p:spPr>
          <a:xfrm>
            <a:off x="160020" y="23901"/>
            <a:ext cx="11871960" cy="3416320"/>
          </a:xfrm>
          <a:prstGeom prst="rect">
            <a:avLst/>
          </a:prstGeom>
          <a:noFill/>
        </p:spPr>
        <p:txBody>
          <a:bodyPr wrap="square">
            <a:spAutoFit/>
          </a:bodyPr>
          <a:lstStyle/>
          <a:p>
            <a:pPr algn="ctr"/>
            <a:r>
              <a:rPr lang="pl-PL" b="1" dirty="0"/>
              <a:t>Prezydent podkreślał znaczenie dobrej współpracy rządu z głową państwa. Tej kwestii poświęcona była pierwsza Rada Gabinetowa, jaką zwołał niedługo po objęciu urzędu (23 lutego 2006 r.). W ciągu czterech lat prezydentury Lech Kaczyński zwoływał Radę Gabinetową czterokrotnie. Spotkania te dotyczyły najważniejszych dla kraju zagadnień: stanu gospodarki, sytuacji w służbie zdrowia oraz polityki zagranicznej RP.</a:t>
            </a:r>
          </a:p>
          <a:p>
            <a:pPr algn="ctr"/>
            <a:endParaRPr lang="pl-PL" b="1" dirty="0"/>
          </a:p>
          <a:p>
            <a:pPr algn="ctr"/>
            <a:r>
              <a:rPr lang="pl-PL" b="1" dirty="0"/>
              <a:t>Prezydent Lech Kaczyński starał się rozwiązywać problemy państwa i społeczeństwa przyjmując również rolę mediatora. Spotykał się i rozmawiał nie tylko z politykami, ale też z przedstawicielami różnych środowisk i grup społecznych, które zwracały się do niego o pomoc.</a:t>
            </a:r>
          </a:p>
          <a:p>
            <a:pPr algn="ctr"/>
            <a:endParaRPr lang="pl-PL" b="1" dirty="0"/>
          </a:p>
          <a:p>
            <a:pPr algn="ctr"/>
            <a:r>
              <a:rPr lang="pl-PL" b="1" dirty="0"/>
              <a:t>Prezydent angażował się w rozwiązywanie kwestii trudnych nie tylko dla Polski, ale także ważnych dla społeczności międzynarodowej. Aktywnie zabiegał o silną pozycję naszego kraju w Unii Europejskiej, potrafił skutecznie budować regionalne koalicje w interesie Polski i całej Europy.</a:t>
            </a:r>
          </a:p>
        </p:txBody>
      </p:sp>
      <p:sp>
        <p:nvSpPr>
          <p:cNvPr id="5" name="pole tekstowe 4">
            <a:extLst>
              <a:ext uri="{FF2B5EF4-FFF2-40B4-BE49-F238E27FC236}">
                <a16:creationId xmlns:a16="http://schemas.microsoft.com/office/drawing/2014/main" id="{A74B16DC-E246-49B5-8C60-55F43C553608}"/>
              </a:ext>
            </a:extLst>
          </p:cNvPr>
          <p:cNvSpPr txBox="1"/>
          <p:nvPr/>
        </p:nvSpPr>
        <p:spPr>
          <a:xfrm>
            <a:off x="502920" y="3429000"/>
            <a:ext cx="11170920" cy="923330"/>
          </a:xfrm>
          <a:prstGeom prst="rect">
            <a:avLst/>
          </a:prstGeom>
          <a:noFill/>
        </p:spPr>
        <p:txBody>
          <a:bodyPr wrap="square">
            <a:spAutoFit/>
          </a:bodyPr>
          <a:lstStyle/>
          <a:p>
            <a:pPr algn="ctr"/>
            <a:r>
              <a:rPr lang="pl-PL" b="1" dirty="0"/>
              <a:t>Prezydent od początku kadencji poświęcał dużo uwagi kulturze narodowej. Doceniał jej znaczenie dla rozwoju cywilizacyjnego Polski i dostrzegał problemy, z jakimi się boryka. Lech Kaczyński podkreślał, że państwo powinno być najważniejszym mecenasem kultury narodowej, bo jest to dziedzina wymykająca się regułom wolnorynkowym.</a:t>
            </a:r>
          </a:p>
        </p:txBody>
      </p:sp>
      <p:sp>
        <p:nvSpPr>
          <p:cNvPr id="7" name="pole tekstowe 6">
            <a:extLst>
              <a:ext uri="{FF2B5EF4-FFF2-40B4-BE49-F238E27FC236}">
                <a16:creationId xmlns:a16="http://schemas.microsoft.com/office/drawing/2014/main" id="{F060660B-60A9-41EA-AD43-87EF649A3777}"/>
              </a:ext>
            </a:extLst>
          </p:cNvPr>
          <p:cNvSpPr txBox="1"/>
          <p:nvPr/>
        </p:nvSpPr>
        <p:spPr>
          <a:xfrm>
            <a:off x="312420" y="4451926"/>
            <a:ext cx="11551920" cy="2308324"/>
          </a:xfrm>
          <a:prstGeom prst="rect">
            <a:avLst/>
          </a:prstGeom>
          <a:noFill/>
        </p:spPr>
        <p:txBody>
          <a:bodyPr wrap="square">
            <a:spAutoFit/>
          </a:bodyPr>
          <a:lstStyle/>
          <a:p>
            <a:pPr algn="ctr"/>
            <a:r>
              <a:rPr lang="pl-PL" b="1" dirty="0"/>
              <a:t>Jedną ze zmian, które po objęciu urzędu Lech Kaczyński wprowadził w funkcjonowaniu Kancelarii Prezydenta RP było powołanie Biura Kultury, Nauki i Dziedzictwa Narodowego. Wspomaga ono działania prezydenta w obszarze kultury, m.in. utrzymując kontakty ze środowiskami twórczymi w kraju i za granicą czy też przygotowując wydarzenia kulturalne. Jednym z najważniejszych tematów poruszanych w rozmowach prezydenta ze środowiskami twórczymi, jest kwestia finansowania polskiej kultury, w tym także mediów publicznych. Lech Kaczyński uważa, że istnienie sprawnych mediów publicznych jest niezbędnym elementem funkcjonowania wspólnoty państwowej i narodowej. Podobnie, jak dobry stan innych obszarów kultury, zarówno tej masowej jak i bardziej elitarnej. Bez nich bowiem nie może w dłuższej perspektywie trwać i odnosić sukcesów żadne suwerenne państwo.</a:t>
            </a:r>
          </a:p>
        </p:txBody>
      </p:sp>
      <p:pic>
        <p:nvPicPr>
          <p:cNvPr id="9" name="Grafika 8" descr="Wykrzyknik">
            <a:extLst>
              <a:ext uri="{FF2B5EF4-FFF2-40B4-BE49-F238E27FC236}">
                <a16:creationId xmlns:a16="http://schemas.microsoft.com/office/drawing/2014/main" id="{3CFA6D76-9DCF-4F16-ACE2-EE1D358E69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930" y="4352330"/>
            <a:ext cx="914400" cy="914400"/>
          </a:xfrm>
          <a:prstGeom prst="rect">
            <a:avLst/>
          </a:prstGeom>
        </p:spPr>
      </p:pic>
    </p:spTree>
    <p:extLst>
      <p:ext uri="{BB962C8B-B14F-4D97-AF65-F5344CB8AC3E}">
        <p14:creationId xmlns:p14="http://schemas.microsoft.com/office/powerpoint/2010/main" val="3125714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alphaModFix amt="36000"/>
          </a:blip>
          <a:stretch>
            <a:fillRect/>
          </a:stretch>
        </a:blipFill>
        <a:effectLst/>
      </p:bgPr>
    </p:bg>
    <p:spTree>
      <p:nvGrpSpPr>
        <p:cNvPr id="1" name=""/>
        <p:cNvGrpSpPr/>
        <p:nvPr/>
      </p:nvGrpSpPr>
      <p:grpSpPr>
        <a:xfrm>
          <a:off x="0" y="0"/>
          <a:ext cx="0" cy="0"/>
          <a:chOff x="0" y="0"/>
          <a:chExt cx="0" cy="0"/>
        </a:xfrm>
      </p:grpSpPr>
      <p:sp>
        <p:nvSpPr>
          <p:cNvPr id="8" name="Zwój: poziomy 7">
            <a:extLst>
              <a:ext uri="{FF2B5EF4-FFF2-40B4-BE49-F238E27FC236}">
                <a16:creationId xmlns:a16="http://schemas.microsoft.com/office/drawing/2014/main" id="{57E78ED5-0CAB-4102-A48A-45610DDBA872}"/>
              </a:ext>
            </a:extLst>
          </p:cNvPr>
          <p:cNvSpPr/>
          <p:nvPr/>
        </p:nvSpPr>
        <p:spPr>
          <a:xfrm>
            <a:off x="3406140" y="-99533"/>
            <a:ext cx="4983480" cy="1234440"/>
          </a:xfrm>
          <a:prstGeom prst="horizontalScrol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68B1E7F1-19F6-4ED3-9A1F-AA2891AD9CFE}"/>
              </a:ext>
            </a:extLst>
          </p:cNvPr>
          <p:cNvSpPr txBox="1"/>
          <p:nvPr/>
        </p:nvSpPr>
        <p:spPr>
          <a:xfrm>
            <a:off x="4404360" y="213389"/>
            <a:ext cx="6096000" cy="461665"/>
          </a:xfrm>
          <a:prstGeom prst="rect">
            <a:avLst/>
          </a:prstGeom>
          <a:noFill/>
        </p:spPr>
        <p:txBody>
          <a:bodyPr wrap="square">
            <a:spAutoFit/>
          </a:bodyPr>
          <a:lstStyle/>
          <a:p>
            <a:r>
              <a:rPr lang="pl-PL" sz="2400" b="1" dirty="0">
                <a:latin typeface="Book Antiqua" panose="02040602050305030304" pitchFamily="18" charset="0"/>
              </a:rPr>
              <a:t>Polityka zagraniczna</a:t>
            </a:r>
          </a:p>
        </p:txBody>
      </p:sp>
      <p:sp>
        <p:nvSpPr>
          <p:cNvPr id="12" name="pole tekstowe 11">
            <a:extLst>
              <a:ext uri="{FF2B5EF4-FFF2-40B4-BE49-F238E27FC236}">
                <a16:creationId xmlns:a16="http://schemas.microsoft.com/office/drawing/2014/main" id="{551271BA-FD4A-4954-BD16-EBA3C0CE9969}"/>
              </a:ext>
            </a:extLst>
          </p:cNvPr>
          <p:cNvSpPr txBox="1"/>
          <p:nvPr/>
        </p:nvSpPr>
        <p:spPr>
          <a:xfrm>
            <a:off x="198120" y="1109840"/>
            <a:ext cx="3566160" cy="2031325"/>
          </a:xfrm>
          <a:prstGeom prst="rect">
            <a:avLst/>
          </a:prstGeom>
          <a:noFill/>
        </p:spPr>
        <p:txBody>
          <a:bodyPr wrap="square">
            <a:spAutoFit/>
          </a:bodyPr>
          <a:lstStyle/>
          <a:p>
            <a:pPr algn="ctr"/>
            <a:r>
              <a:rPr lang="pl-PL" b="1" dirty="0"/>
              <a:t>Prezydent Lech Kaczyński prowadził aktywną politykę, która pozwoliła Polsce odzyskać należne jej miejsce wśród krajów Unii Europejskiej. Celem było upodmiotowienie Polski w polityce międzynarodowej.</a:t>
            </a:r>
          </a:p>
        </p:txBody>
      </p:sp>
      <p:sp>
        <p:nvSpPr>
          <p:cNvPr id="14" name="pole tekstowe 13">
            <a:extLst>
              <a:ext uri="{FF2B5EF4-FFF2-40B4-BE49-F238E27FC236}">
                <a16:creationId xmlns:a16="http://schemas.microsoft.com/office/drawing/2014/main" id="{99763E75-B77A-4EC7-AEB5-BAF6D63BCF39}"/>
              </a:ext>
            </a:extLst>
          </p:cNvPr>
          <p:cNvSpPr txBox="1"/>
          <p:nvPr/>
        </p:nvSpPr>
        <p:spPr>
          <a:xfrm>
            <a:off x="4404360" y="1248624"/>
            <a:ext cx="6096000" cy="1477328"/>
          </a:xfrm>
          <a:prstGeom prst="rect">
            <a:avLst/>
          </a:prstGeom>
          <a:noFill/>
        </p:spPr>
        <p:txBody>
          <a:bodyPr wrap="square">
            <a:spAutoFit/>
          </a:bodyPr>
          <a:lstStyle/>
          <a:p>
            <a:pPr algn="ctr"/>
            <a:r>
              <a:rPr lang="pl-PL" b="1" dirty="0">
                <a:effectLst>
                  <a:outerShdw blurRad="38100" dist="38100" dir="2700000" algn="tl">
                    <a:srgbClr val="000000">
                      <a:alpha val="43137"/>
                    </a:srgbClr>
                  </a:outerShdw>
                </a:effectLst>
              </a:rPr>
              <a:t>12 sierpnia 2008 roku, w piątym dniu rosyjsko-gruzińskiej wojny, ówczesny prezydent Polski przyleciał do zaatakowanej przez Rosjan Gruzji, aby pokazać Gruzinom, że nie są sami. Tego dnia, na wiecu w Tbilisi, wygłosił przemówienie, które przeszło do historii.</a:t>
            </a:r>
          </a:p>
        </p:txBody>
      </p:sp>
      <p:sp>
        <p:nvSpPr>
          <p:cNvPr id="17" name="pole tekstowe 16">
            <a:extLst>
              <a:ext uri="{FF2B5EF4-FFF2-40B4-BE49-F238E27FC236}">
                <a16:creationId xmlns:a16="http://schemas.microsoft.com/office/drawing/2014/main" id="{FC982038-450E-45DF-AD7F-8ABE84D6FD26}"/>
              </a:ext>
            </a:extLst>
          </p:cNvPr>
          <p:cNvSpPr txBox="1"/>
          <p:nvPr/>
        </p:nvSpPr>
        <p:spPr>
          <a:xfrm>
            <a:off x="5897880" y="2656510"/>
            <a:ext cx="6096000" cy="2308324"/>
          </a:xfrm>
          <a:prstGeom prst="rect">
            <a:avLst/>
          </a:prstGeom>
          <a:noFill/>
        </p:spPr>
        <p:txBody>
          <a:bodyPr wrap="square">
            <a:spAutoFit/>
          </a:bodyPr>
          <a:lstStyle/>
          <a:p>
            <a:pPr algn="ctr"/>
            <a:r>
              <a:rPr lang="pl-PL" b="1" dirty="0">
                <a:effectLst>
                  <a:outerShdw blurRad="38100" dist="38100" dir="2700000" algn="tl">
                    <a:srgbClr val="000000">
                      <a:alpha val="43137"/>
                    </a:srgbClr>
                  </a:outerShdw>
                </a:effectLst>
              </a:rPr>
              <a:t>Prezydent Lech Kaczyński, który od początku konfliktu zabiegał o zdecydowaną reakcję Unii Europejskiej i NATO postanowił osobiście polecieć do Gruzji. Zaprosił do swojego samolotu przywódców: Ukrainy, Litwy, Łotwy i Estonii.</a:t>
            </a:r>
          </a:p>
          <a:p>
            <a:pPr algn="ctr"/>
            <a:endParaRPr lang="pl-PL" b="1" dirty="0">
              <a:effectLst>
                <a:outerShdw blurRad="38100" dist="38100" dir="2700000" algn="tl">
                  <a:srgbClr val="000000">
                    <a:alpha val="43137"/>
                  </a:srgbClr>
                </a:outerShdw>
              </a:effectLst>
            </a:endParaRPr>
          </a:p>
          <a:p>
            <a:pPr algn="ctr"/>
            <a:r>
              <a:rPr lang="pl-PL" b="1" dirty="0">
                <a:effectLst>
                  <a:outerShdw blurRad="38100" dist="38100" dir="2700000" algn="tl">
                    <a:srgbClr val="000000">
                      <a:alpha val="43137"/>
                    </a:srgbClr>
                  </a:outerShdw>
                </a:effectLst>
              </a:rPr>
              <a:t>12 sierpnia późnym wieczorem prezydent Rzeczypospolitej przemówił do ponad 200 tysięcy Gruzinów zgromadzonych w Tbilisi.</a:t>
            </a:r>
          </a:p>
        </p:txBody>
      </p:sp>
      <p:sp>
        <p:nvSpPr>
          <p:cNvPr id="18" name="Zwój: pionowy 17">
            <a:extLst>
              <a:ext uri="{FF2B5EF4-FFF2-40B4-BE49-F238E27FC236}">
                <a16:creationId xmlns:a16="http://schemas.microsoft.com/office/drawing/2014/main" id="{1F71BE1D-D36C-480E-B6B4-502A3E514C55}"/>
              </a:ext>
            </a:extLst>
          </p:cNvPr>
          <p:cNvSpPr/>
          <p:nvPr/>
        </p:nvSpPr>
        <p:spPr>
          <a:xfrm>
            <a:off x="198120" y="3318781"/>
            <a:ext cx="5897880" cy="3282048"/>
          </a:xfrm>
          <a:prstGeom prst="verticalScroll">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rgbClr val="FF0000"/>
                </a:solidFill>
              </a:rPr>
              <a:t>- Świetnie wiemy, że dziś Gruzja, jutro Ukraina, pojutrze Państwa Bałtyckie, a później może i czas na mój kraj, na Polskę! - ostrzegał. Zapewnił gruzińskich obywateli, że nie zostali sami w walce z Rosją.</a:t>
            </a:r>
          </a:p>
        </p:txBody>
      </p:sp>
      <p:sp>
        <p:nvSpPr>
          <p:cNvPr id="20" name="pole tekstowe 19">
            <a:extLst>
              <a:ext uri="{FF2B5EF4-FFF2-40B4-BE49-F238E27FC236}">
                <a16:creationId xmlns:a16="http://schemas.microsoft.com/office/drawing/2014/main" id="{70B17C8E-F573-4408-8725-CA5129F61478}"/>
              </a:ext>
            </a:extLst>
          </p:cNvPr>
          <p:cNvSpPr txBox="1"/>
          <p:nvPr/>
        </p:nvSpPr>
        <p:spPr>
          <a:xfrm>
            <a:off x="5897880" y="5217753"/>
            <a:ext cx="6096000" cy="1477328"/>
          </a:xfrm>
          <a:prstGeom prst="rect">
            <a:avLst/>
          </a:prstGeom>
          <a:noFill/>
        </p:spPr>
        <p:txBody>
          <a:bodyPr wrap="square">
            <a:spAutoFit/>
          </a:bodyPr>
          <a:lstStyle/>
          <a:p>
            <a:pPr algn="ctr"/>
            <a:r>
              <a:rPr lang="pl-PL" u="sng" dirty="0"/>
              <a:t>W ocenie gruzińskich polityków i komentatorów, wizyta Lecha Kaczyńskiego była ważnym elementem powstrzymania rosyjskiej agresji. Wdzięczni Gruzini nazwali imieniem polskiego prezydenta ulice i place, a w Tbilisi wznieśli popiersie polskiego przywódcy.</a:t>
            </a:r>
          </a:p>
        </p:txBody>
      </p:sp>
    </p:spTree>
    <p:extLst>
      <p:ext uri="{BB962C8B-B14F-4D97-AF65-F5344CB8AC3E}">
        <p14:creationId xmlns:p14="http://schemas.microsoft.com/office/powerpoint/2010/main" val="373406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6000" r="-6000"/>
          </a:stretch>
        </a:blipFill>
        <a:effectLst/>
      </p:bgPr>
    </p:bg>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A368E09A-F592-4E50-93A5-BFC5F7032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480208" y="1621650"/>
            <a:ext cx="5054600" cy="3790950"/>
          </a:xfrm>
          <a:prstGeom prst="rect">
            <a:avLst/>
          </a:prstGeom>
        </p:spPr>
      </p:pic>
      <p:sp>
        <p:nvSpPr>
          <p:cNvPr id="6" name="Zwój: pionowy 5">
            <a:extLst>
              <a:ext uri="{FF2B5EF4-FFF2-40B4-BE49-F238E27FC236}">
                <a16:creationId xmlns:a16="http://schemas.microsoft.com/office/drawing/2014/main" id="{0D51DAC3-EA29-49C8-AC99-CC7AA6FC7937}"/>
              </a:ext>
            </a:extLst>
          </p:cNvPr>
          <p:cNvSpPr/>
          <p:nvPr/>
        </p:nvSpPr>
        <p:spPr>
          <a:xfrm>
            <a:off x="224917" y="2641714"/>
            <a:ext cx="3520440" cy="3789566"/>
          </a:xfrm>
          <a:prstGeom prst="verticalScrol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68703E28-B195-40A6-8F6F-3559F211B912}"/>
              </a:ext>
            </a:extLst>
          </p:cNvPr>
          <p:cNvSpPr txBox="1"/>
          <p:nvPr/>
        </p:nvSpPr>
        <p:spPr>
          <a:xfrm>
            <a:off x="625824" y="3291959"/>
            <a:ext cx="2756471" cy="3139321"/>
          </a:xfrm>
          <a:prstGeom prst="rect">
            <a:avLst/>
          </a:prstGeom>
          <a:noFill/>
        </p:spPr>
        <p:txBody>
          <a:bodyPr wrap="square">
            <a:spAutoFit/>
          </a:bodyPr>
          <a:lstStyle/>
          <a:p>
            <a:pPr algn="ctr"/>
            <a:r>
              <a:rPr lang="pl-PL" b="1" dirty="0"/>
              <a:t>Prezydent RP Lech Kaczyński zginął 10 kwietnia 2010 r. w katastrofie samolotu pod Smoleńskiem, którym udawał się na uroczystości 70. rocznicy zbrodni katyńskiej. Wraz z nim zginęła jego żona i 94 przedstawicieli polskich elit.</a:t>
            </a:r>
          </a:p>
        </p:txBody>
      </p:sp>
      <p:sp>
        <p:nvSpPr>
          <p:cNvPr id="4" name="Strzałka: w prawo 3">
            <a:extLst>
              <a:ext uri="{FF2B5EF4-FFF2-40B4-BE49-F238E27FC236}">
                <a16:creationId xmlns:a16="http://schemas.microsoft.com/office/drawing/2014/main" id="{B67BA634-6DED-47A1-9467-90C17A9C27C8}"/>
              </a:ext>
            </a:extLst>
          </p:cNvPr>
          <p:cNvSpPr/>
          <p:nvPr/>
        </p:nvSpPr>
        <p:spPr>
          <a:xfrm>
            <a:off x="-929640" y="261148"/>
            <a:ext cx="13243560" cy="1457236"/>
          </a:xfrm>
          <a:prstGeom prst="rightArrow">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ln w="22225">
                <a:solidFill>
                  <a:schemeClr val="accent2"/>
                </a:solidFill>
                <a:prstDash val="solid"/>
              </a:ln>
              <a:solidFill>
                <a:schemeClr val="accent2">
                  <a:lumMod val="40000"/>
                  <a:lumOff val="60000"/>
                </a:schemeClr>
              </a:solidFill>
            </a:endParaRPr>
          </a:p>
        </p:txBody>
      </p:sp>
      <p:sp>
        <p:nvSpPr>
          <p:cNvPr id="5" name="Prostokąt 4">
            <a:extLst>
              <a:ext uri="{FF2B5EF4-FFF2-40B4-BE49-F238E27FC236}">
                <a16:creationId xmlns:a16="http://schemas.microsoft.com/office/drawing/2014/main" id="{7A33ABBE-8490-412A-89F8-6ED8FA2CE651}"/>
              </a:ext>
            </a:extLst>
          </p:cNvPr>
          <p:cNvSpPr/>
          <p:nvPr/>
        </p:nvSpPr>
        <p:spPr>
          <a:xfrm>
            <a:off x="5072951" y="528101"/>
            <a:ext cx="1588897" cy="923330"/>
          </a:xfrm>
          <a:prstGeom prst="rect">
            <a:avLst/>
          </a:prstGeom>
          <a:noFill/>
        </p:spPr>
        <p:txBody>
          <a:bodyPr wrap="none" lIns="91440" tIns="45720" rIns="91440" bIns="45720">
            <a:spAutoFit/>
          </a:bodyPr>
          <a:lstStyle/>
          <a:p>
            <a:pPr algn="ctr"/>
            <a:r>
              <a:rPr lang="pl-PL" sz="5400" b="1" cap="none" spc="0" dirty="0">
                <a:ln w="22225">
                  <a:solidFill>
                    <a:schemeClr val="accent2"/>
                  </a:solidFill>
                  <a:prstDash val="solid"/>
                </a:ln>
                <a:solidFill>
                  <a:schemeClr val="accent2">
                    <a:lumMod val="40000"/>
                    <a:lumOff val="60000"/>
                  </a:schemeClr>
                </a:solidFill>
                <a:effectLst/>
              </a:rPr>
              <a:t>2010</a:t>
            </a:r>
          </a:p>
        </p:txBody>
      </p:sp>
      <p:pic>
        <p:nvPicPr>
          <p:cNvPr id="8" name="Obraz 7">
            <a:extLst>
              <a:ext uri="{FF2B5EF4-FFF2-40B4-BE49-F238E27FC236}">
                <a16:creationId xmlns:a16="http://schemas.microsoft.com/office/drawing/2014/main" id="{C5F1D22C-3C45-4BCC-8883-1059C5D35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4645" y="2821997"/>
            <a:ext cx="4572000" cy="3429000"/>
          </a:xfrm>
          <a:prstGeom prst="rect">
            <a:avLst/>
          </a:prstGeom>
        </p:spPr>
      </p:pic>
      <p:sp>
        <p:nvSpPr>
          <p:cNvPr id="13" name="pole tekstowe 12">
            <a:extLst>
              <a:ext uri="{FF2B5EF4-FFF2-40B4-BE49-F238E27FC236}">
                <a16:creationId xmlns:a16="http://schemas.microsoft.com/office/drawing/2014/main" id="{E32072D0-13EB-4058-A529-4E520AB7E5E9}"/>
              </a:ext>
            </a:extLst>
          </p:cNvPr>
          <p:cNvSpPr txBox="1"/>
          <p:nvPr/>
        </p:nvSpPr>
        <p:spPr>
          <a:xfrm>
            <a:off x="5435508" y="6220658"/>
            <a:ext cx="6280849" cy="646331"/>
          </a:xfrm>
          <a:prstGeom prst="rect">
            <a:avLst/>
          </a:prstGeom>
          <a:noFill/>
        </p:spPr>
        <p:txBody>
          <a:bodyPr wrap="square" rtlCol="0">
            <a:spAutoFit/>
          </a:bodyPr>
          <a:lstStyle/>
          <a:p>
            <a:r>
              <a:rPr lang="pl-PL" b="1" dirty="0"/>
              <a:t>Powyższe zdjęcia są z prywatnego archiwum. Zostały wykonane kilka dni po katastrofie.</a:t>
            </a:r>
          </a:p>
        </p:txBody>
      </p:sp>
    </p:spTree>
    <p:extLst>
      <p:ext uri="{BB962C8B-B14F-4D97-AF65-F5344CB8AC3E}">
        <p14:creationId xmlns:p14="http://schemas.microsoft.com/office/powerpoint/2010/main" val="914381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52000" t="-9000" b="-9000"/>
          </a:stretch>
        </a:blipFill>
        <a:effectLst/>
      </p:bgPr>
    </p:bg>
    <p:spTree>
      <p:nvGrpSpPr>
        <p:cNvPr id="1" name=""/>
        <p:cNvGrpSpPr/>
        <p:nvPr/>
      </p:nvGrpSpPr>
      <p:grpSpPr>
        <a:xfrm>
          <a:off x="0" y="0"/>
          <a:ext cx="0" cy="0"/>
          <a:chOff x="0" y="0"/>
          <a:chExt cx="0" cy="0"/>
        </a:xfrm>
      </p:grpSpPr>
      <p:sp>
        <p:nvSpPr>
          <p:cNvPr id="4" name="Zwój: poziomy 3">
            <a:extLst>
              <a:ext uri="{FF2B5EF4-FFF2-40B4-BE49-F238E27FC236}">
                <a16:creationId xmlns:a16="http://schemas.microsoft.com/office/drawing/2014/main" id="{CA0D8F0F-FA65-4755-AEBD-8EA3E500CCEF}"/>
              </a:ext>
            </a:extLst>
          </p:cNvPr>
          <p:cNvSpPr/>
          <p:nvPr/>
        </p:nvSpPr>
        <p:spPr>
          <a:xfrm>
            <a:off x="121920" y="-45721"/>
            <a:ext cx="5410200" cy="944880"/>
          </a:xfrm>
          <a:prstGeom prst="horizontalScrol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CF573270-3599-4E21-8D8B-C42C261DE836}"/>
              </a:ext>
            </a:extLst>
          </p:cNvPr>
          <p:cNvSpPr txBox="1"/>
          <p:nvPr/>
        </p:nvSpPr>
        <p:spPr>
          <a:xfrm>
            <a:off x="-1417318" y="103553"/>
            <a:ext cx="8077200" cy="646331"/>
          </a:xfrm>
          <a:prstGeom prst="rect">
            <a:avLst/>
          </a:prstGeom>
          <a:noFill/>
        </p:spPr>
        <p:txBody>
          <a:bodyPr wrap="square" rtlCol="0">
            <a:spAutoFit/>
          </a:bodyPr>
          <a:lstStyle/>
          <a:p>
            <a:pPr algn="ctr"/>
            <a:r>
              <a:rPr lang="pl-PL" sz="3600" b="1" dirty="0">
                <a:solidFill>
                  <a:schemeClr val="bg1"/>
                </a:solidFill>
              </a:rPr>
              <a:t>Słowo ode mnie </a:t>
            </a:r>
          </a:p>
        </p:txBody>
      </p:sp>
      <p:sp>
        <p:nvSpPr>
          <p:cNvPr id="5" name="pole tekstowe 4">
            <a:extLst>
              <a:ext uri="{FF2B5EF4-FFF2-40B4-BE49-F238E27FC236}">
                <a16:creationId xmlns:a16="http://schemas.microsoft.com/office/drawing/2014/main" id="{45656CB8-993E-49B9-84ED-E87C8EB9508A}"/>
              </a:ext>
            </a:extLst>
          </p:cNvPr>
          <p:cNvSpPr txBox="1"/>
          <p:nvPr/>
        </p:nvSpPr>
        <p:spPr>
          <a:xfrm>
            <a:off x="121920" y="1213576"/>
            <a:ext cx="11049000" cy="5078313"/>
          </a:xfrm>
          <a:prstGeom prst="rect">
            <a:avLst/>
          </a:prstGeom>
          <a:noFill/>
        </p:spPr>
        <p:txBody>
          <a:bodyPr wrap="square" rtlCol="0">
            <a:spAutoFit/>
          </a:bodyPr>
          <a:lstStyle/>
          <a:p>
            <a:r>
              <a:rPr lang="pl-PL" b="1" dirty="0"/>
              <a:t>Lech Aleksander Kaczyński…. Prezydent, który zmarł kiedy miałam zaledwie kilka lat. Jednak wiem o nim tak wiele. Co świadczy o tym, że nadal jest o nim głośno. Od małego miałam mówione, że sprawy państwa, w którym żyję , są ważne. Przez czas mojej dotychczasowej edukacji dowiedziałam się wiele, ale to właśnie On- Lech Kaczyński zainteresował mnie swoją osobą, tym kim był, jakie funkcje sprawował, ale najważniejsze- co zrobił dla mojego kraju. Każdy Polak ma inne, odmienne i osobiste zdanie na temat jego osoby. Nie ma ludzi idealnych, nie ma ludzi, którzy nie popełniają błędów. Popełnia je tylko ten co nic nie robi. Lech Kaczyński od początku swojej prezydentury, czy to na stanowisku Prezydenta Warszawy, czy Prezydenta Rzeczpospolitej Polskiej, zrobił wiele aby Polska była mocnym i suwerennym państwem. Zaznaczę, cenionym na skali  Międzynarodowej. I oczywiście tak się stało. Lech Kaczyński zrobił Bardzo Dużo dla Państwa Polskiego, za co jestem mu wdzięczna, w jakim kraju teraz żyję. Bardzo podoba mi się postawa śp. Lecha Kaczyńskiego względem historii Polski. Starał się zbudować oś współpracy energetycznej, która uwolniłaby Europę Wschodnią od szantażu gazowego. Był inicjatorem akcji dyplomatycznej, która ocaliła Gruzję, kiedy rosyjskie czołgi zbliżały się do Tbilisi. Podtrzymywał dobre stosunki z bezpośrednimi sąsiadami: Litwą i Czechami. Dbał o zachowanie strategicznych relacji z Ukrainą. Prowadził konsekwentną politykę historyczną, która miała przypomnieć nowym pokoleniom Polaków dumę narodową i szacunek dla zapomnianych bohaterów walk o wolność Rzeczypospolitej. </a:t>
            </a:r>
          </a:p>
          <a:p>
            <a:r>
              <a:rPr lang="pl-PL" b="1" dirty="0"/>
              <a:t>Starałam się  zawrzeć w tej prezentacji najważniejsze elementy z polityki Prezydenta, ale to nadal 30% z tego co chciałabym napisać. Reasumując, Lech Kaczyński </a:t>
            </a:r>
            <a:r>
              <a:rPr lang="pl-PL" b="1" dirty="0" err="1"/>
              <a:t>ardzo</a:t>
            </a:r>
            <a:r>
              <a:rPr lang="pl-PL" b="1" dirty="0"/>
              <a:t> dobrze pełnił swoje obowiązki i chciałabym, żeby usłyszał o nim każdy Polak…za 10,20 czy 60 lat.</a:t>
            </a:r>
          </a:p>
        </p:txBody>
      </p:sp>
    </p:spTree>
    <p:extLst>
      <p:ext uri="{BB962C8B-B14F-4D97-AF65-F5344CB8AC3E}">
        <p14:creationId xmlns:p14="http://schemas.microsoft.com/office/powerpoint/2010/main" val="3363728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alphaModFix amt="46000"/>
          </a:blip>
          <a:tile tx="0" ty="0" sx="100000" sy="100000" flip="none" algn="tl"/>
        </a:blipFill>
        <a:effectLst/>
      </p:bgPr>
    </p:bg>
    <p:spTree>
      <p:nvGrpSpPr>
        <p:cNvPr id="1" name=""/>
        <p:cNvGrpSpPr/>
        <p:nvPr/>
      </p:nvGrpSpPr>
      <p:grpSpPr>
        <a:xfrm>
          <a:off x="0" y="0"/>
          <a:ext cx="0" cy="0"/>
          <a:chOff x="0" y="0"/>
          <a:chExt cx="0" cy="0"/>
        </a:xfrm>
      </p:grpSpPr>
      <p:sp>
        <p:nvSpPr>
          <p:cNvPr id="3" name="Wstęga: nachylona w górę 2">
            <a:extLst>
              <a:ext uri="{FF2B5EF4-FFF2-40B4-BE49-F238E27FC236}">
                <a16:creationId xmlns:a16="http://schemas.microsoft.com/office/drawing/2014/main" id="{518A5F1B-842E-4896-93F0-F4054BB106C9}"/>
              </a:ext>
            </a:extLst>
          </p:cNvPr>
          <p:cNvSpPr/>
          <p:nvPr/>
        </p:nvSpPr>
        <p:spPr>
          <a:xfrm>
            <a:off x="3368040" y="167640"/>
            <a:ext cx="6156960" cy="1082040"/>
          </a:xfrm>
          <a:prstGeom prst="ribbon2">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ole tekstowe 1">
            <a:extLst>
              <a:ext uri="{FF2B5EF4-FFF2-40B4-BE49-F238E27FC236}">
                <a16:creationId xmlns:a16="http://schemas.microsoft.com/office/drawing/2014/main" id="{8D96012A-20CA-44CD-B42C-BEA1BD5AE170}"/>
              </a:ext>
            </a:extLst>
          </p:cNvPr>
          <p:cNvSpPr txBox="1"/>
          <p:nvPr/>
        </p:nvSpPr>
        <p:spPr>
          <a:xfrm>
            <a:off x="5059680" y="309294"/>
            <a:ext cx="3429000" cy="523220"/>
          </a:xfrm>
          <a:prstGeom prst="rect">
            <a:avLst/>
          </a:prstGeom>
          <a:noFill/>
        </p:spPr>
        <p:txBody>
          <a:bodyPr wrap="square" rtlCol="0">
            <a:spAutoFit/>
          </a:bodyPr>
          <a:lstStyle/>
          <a:p>
            <a:r>
              <a:rPr lang="pl-PL" sz="2800" b="1" dirty="0">
                <a:latin typeface="Algerian" panose="04020705040A02060702" pitchFamily="82" charset="0"/>
              </a:rPr>
              <a:t>Ciekawostka</a:t>
            </a:r>
          </a:p>
        </p:txBody>
      </p:sp>
      <p:pic>
        <p:nvPicPr>
          <p:cNvPr id="4" name="Obraz 3">
            <a:extLst>
              <a:ext uri="{FF2B5EF4-FFF2-40B4-BE49-F238E27FC236}">
                <a16:creationId xmlns:a16="http://schemas.microsoft.com/office/drawing/2014/main" id="{E60E65E4-BA62-4B3E-B14F-FECCE7D4FB09}"/>
              </a:ext>
            </a:extLst>
          </p:cNvPr>
          <p:cNvPicPr>
            <a:picLocks noChangeAspect="1"/>
          </p:cNvPicPr>
          <p:nvPr/>
        </p:nvPicPr>
        <p:blipFill>
          <a:blip r:embed="rId3"/>
          <a:stretch>
            <a:fillRect/>
          </a:stretch>
        </p:blipFill>
        <p:spPr>
          <a:xfrm>
            <a:off x="593060" y="1547382"/>
            <a:ext cx="4883727" cy="2506980"/>
          </a:xfrm>
          <a:prstGeom prst="rect">
            <a:avLst/>
          </a:prstGeom>
        </p:spPr>
      </p:pic>
      <p:pic>
        <p:nvPicPr>
          <p:cNvPr id="5" name="Obraz 4">
            <a:extLst>
              <a:ext uri="{FF2B5EF4-FFF2-40B4-BE49-F238E27FC236}">
                <a16:creationId xmlns:a16="http://schemas.microsoft.com/office/drawing/2014/main" id="{830B7602-BF1B-46E9-9C61-3A175C32BD0F}"/>
              </a:ext>
            </a:extLst>
          </p:cNvPr>
          <p:cNvPicPr>
            <a:picLocks noChangeAspect="1"/>
          </p:cNvPicPr>
          <p:nvPr/>
        </p:nvPicPr>
        <p:blipFill>
          <a:blip r:embed="rId4"/>
          <a:stretch>
            <a:fillRect/>
          </a:stretch>
        </p:blipFill>
        <p:spPr>
          <a:xfrm>
            <a:off x="759402" y="4352064"/>
            <a:ext cx="4551045" cy="2338296"/>
          </a:xfrm>
          <a:prstGeom prst="rect">
            <a:avLst/>
          </a:prstGeom>
        </p:spPr>
      </p:pic>
      <p:sp>
        <p:nvSpPr>
          <p:cNvPr id="7" name="pole tekstowe 6">
            <a:extLst>
              <a:ext uri="{FF2B5EF4-FFF2-40B4-BE49-F238E27FC236}">
                <a16:creationId xmlns:a16="http://schemas.microsoft.com/office/drawing/2014/main" id="{57F391D0-0753-402E-A975-B02F3B9D128A}"/>
              </a:ext>
            </a:extLst>
          </p:cNvPr>
          <p:cNvSpPr txBox="1"/>
          <p:nvPr/>
        </p:nvSpPr>
        <p:spPr>
          <a:xfrm>
            <a:off x="5981700" y="1723654"/>
            <a:ext cx="6096000" cy="1323439"/>
          </a:xfrm>
          <a:prstGeom prst="rect">
            <a:avLst/>
          </a:prstGeom>
          <a:noFill/>
        </p:spPr>
        <p:txBody>
          <a:bodyPr wrap="square">
            <a:spAutoFit/>
          </a:bodyPr>
          <a:lstStyle/>
          <a:p>
            <a:pPr algn="ctr"/>
            <a:r>
              <a:rPr lang="pl-PL" sz="4000" b="1" dirty="0">
                <a:latin typeface="Freestyle Script" panose="030804020302050B0404" pitchFamily="66" charset="0"/>
              </a:rPr>
              <a:t>Lech Kaczyński.</a:t>
            </a:r>
          </a:p>
          <a:p>
            <a:pPr algn="ctr"/>
            <a:r>
              <a:rPr lang="pl-PL" sz="4000" b="1" dirty="0">
                <a:latin typeface="Freestyle Script" panose="030804020302050B0404" pitchFamily="66" charset="0"/>
              </a:rPr>
              <a:t>Warto być Polakiem</a:t>
            </a:r>
          </a:p>
        </p:txBody>
      </p:sp>
      <p:sp>
        <p:nvSpPr>
          <p:cNvPr id="9" name="pole tekstowe 8">
            <a:extLst>
              <a:ext uri="{FF2B5EF4-FFF2-40B4-BE49-F238E27FC236}">
                <a16:creationId xmlns:a16="http://schemas.microsoft.com/office/drawing/2014/main" id="{FFBBE79D-A0CC-4F04-81DB-74C62679131E}"/>
              </a:ext>
            </a:extLst>
          </p:cNvPr>
          <p:cNvSpPr txBox="1"/>
          <p:nvPr/>
        </p:nvSpPr>
        <p:spPr>
          <a:xfrm>
            <a:off x="6096000" y="3810908"/>
            <a:ext cx="6096000" cy="923330"/>
          </a:xfrm>
          <a:prstGeom prst="rect">
            <a:avLst/>
          </a:prstGeom>
          <a:noFill/>
        </p:spPr>
        <p:txBody>
          <a:bodyPr wrap="square">
            <a:spAutoFit/>
          </a:bodyPr>
          <a:lstStyle/>
          <a:p>
            <a:pPr algn="ctr"/>
            <a:r>
              <a:rPr lang="pl-PL" b="1" dirty="0"/>
              <a:t>Banknot kolekcjonerski NBP o wartości nominalnej 20 zł upamiętniający Prezydenta RP prof. Lecha Kaczyńskiego, wyemitowany w uznaniu jego zasług dla Ojczyzny.</a:t>
            </a:r>
          </a:p>
        </p:txBody>
      </p:sp>
    </p:spTree>
    <p:extLst>
      <p:ext uri="{BB962C8B-B14F-4D97-AF65-F5344CB8AC3E}">
        <p14:creationId xmlns:p14="http://schemas.microsoft.com/office/powerpoint/2010/main" val="107679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8" name="Zwój: pionowy 17">
            <a:extLst>
              <a:ext uri="{FF2B5EF4-FFF2-40B4-BE49-F238E27FC236}">
                <a16:creationId xmlns:a16="http://schemas.microsoft.com/office/drawing/2014/main" id="{AAFB4DD8-C4D3-4F33-8C44-FC50A1BFABFB}"/>
              </a:ext>
            </a:extLst>
          </p:cNvPr>
          <p:cNvSpPr/>
          <p:nvPr/>
        </p:nvSpPr>
        <p:spPr>
          <a:xfrm>
            <a:off x="4962043" y="4104196"/>
            <a:ext cx="2676036" cy="2527766"/>
          </a:xfrm>
          <a:prstGeom prst="vertic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Zwój: poziomy 11">
            <a:extLst>
              <a:ext uri="{FF2B5EF4-FFF2-40B4-BE49-F238E27FC236}">
                <a16:creationId xmlns:a16="http://schemas.microsoft.com/office/drawing/2014/main" id="{88B90BDC-BCEB-47AB-9C1B-5717C235CA40}"/>
              </a:ext>
            </a:extLst>
          </p:cNvPr>
          <p:cNvSpPr/>
          <p:nvPr/>
        </p:nvSpPr>
        <p:spPr>
          <a:xfrm>
            <a:off x="201478" y="3611105"/>
            <a:ext cx="3440620" cy="2061275"/>
          </a:xfrm>
          <a:prstGeom prst="horizontalScroll">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EC344067-CD12-4EAA-AE3E-05FC212BE2D0}"/>
              </a:ext>
            </a:extLst>
          </p:cNvPr>
          <p:cNvSpPr txBox="1"/>
          <p:nvPr/>
        </p:nvSpPr>
        <p:spPr>
          <a:xfrm>
            <a:off x="2105495" y="226038"/>
            <a:ext cx="7981009" cy="646331"/>
          </a:xfrm>
          <a:prstGeom prst="rect">
            <a:avLst/>
          </a:prstGeom>
          <a:noFill/>
          <a:effectLst>
            <a:reflection blurRad="6350" stA="32000" dir="5400000" sy="-100000" algn="bl" rotWithShape="0"/>
          </a:effectLst>
        </p:spPr>
        <p:txBody>
          <a:bodyPr wrap="square">
            <a:spAutoFit/>
          </a:bodyPr>
          <a:lstStyle/>
          <a:p>
            <a:pPr algn="ctr"/>
            <a:r>
              <a:rPr lang="pl-PL" sz="3600" b="1" dirty="0">
                <a:latin typeface="Harlow Solid Italic" panose="04030604020F02020D02" pitchFamily="82" charset="0"/>
              </a:rPr>
              <a:t>Lech Aleksander Kaczyński</a:t>
            </a:r>
          </a:p>
        </p:txBody>
      </p:sp>
      <p:sp>
        <p:nvSpPr>
          <p:cNvPr id="2" name="Strzałka: w prawo 1">
            <a:extLst>
              <a:ext uri="{FF2B5EF4-FFF2-40B4-BE49-F238E27FC236}">
                <a16:creationId xmlns:a16="http://schemas.microsoft.com/office/drawing/2014/main" id="{6E8F8052-1A4A-410C-95E5-08845EF9752A}"/>
              </a:ext>
            </a:extLst>
          </p:cNvPr>
          <p:cNvSpPr/>
          <p:nvPr/>
        </p:nvSpPr>
        <p:spPr>
          <a:xfrm>
            <a:off x="0" y="1600200"/>
            <a:ext cx="13152895" cy="1828800"/>
          </a:xfrm>
          <a:prstGeom prst="rightArrow">
            <a:avLst/>
          </a:prstGeom>
          <a:solidFill>
            <a:schemeClr val="bg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t>1967–1971</a:t>
            </a:r>
          </a:p>
        </p:txBody>
      </p:sp>
      <p:cxnSp>
        <p:nvCxnSpPr>
          <p:cNvPr id="6" name="Łącznik prosty ze strzałką 5">
            <a:extLst>
              <a:ext uri="{FF2B5EF4-FFF2-40B4-BE49-F238E27FC236}">
                <a16:creationId xmlns:a16="http://schemas.microsoft.com/office/drawing/2014/main" id="{51E56E45-4A37-4075-A235-6FC6830A4351}"/>
              </a:ext>
            </a:extLst>
          </p:cNvPr>
          <p:cNvCxnSpPr/>
          <p:nvPr/>
        </p:nvCxnSpPr>
        <p:spPr>
          <a:xfrm>
            <a:off x="1735810" y="1782305"/>
            <a:ext cx="0" cy="1646695"/>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1" name="pole tekstowe 10">
            <a:extLst>
              <a:ext uri="{FF2B5EF4-FFF2-40B4-BE49-F238E27FC236}">
                <a16:creationId xmlns:a16="http://schemas.microsoft.com/office/drawing/2014/main" id="{6C3228E4-78D0-4A46-A894-51E80A2C2E24}"/>
              </a:ext>
            </a:extLst>
          </p:cNvPr>
          <p:cNvSpPr txBox="1"/>
          <p:nvPr/>
        </p:nvSpPr>
        <p:spPr>
          <a:xfrm>
            <a:off x="522421" y="3897785"/>
            <a:ext cx="2798734" cy="1631216"/>
          </a:xfrm>
          <a:prstGeom prst="rect">
            <a:avLst/>
          </a:prstGeom>
          <a:noFill/>
        </p:spPr>
        <p:txBody>
          <a:bodyPr wrap="square">
            <a:spAutoFit/>
          </a:bodyPr>
          <a:lstStyle/>
          <a:p>
            <a:pPr algn="ctr"/>
            <a:r>
              <a:rPr lang="pl-PL" sz="2000" b="1" dirty="0"/>
              <a:t>Lech Kaczyński urodził się 18 czerwca 1949 w Warszawie przy ulicy Pawła Suzina 3 na Żoliborzu</a:t>
            </a:r>
          </a:p>
        </p:txBody>
      </p:sp>
      <p:cxnSp>
        <p:nvCxnSpPr>
          <p:cNvPr id="14" name="Łącznik prosty ze strzałką 13">
            <a:extLst>
              <a:ext uri="{FF2B5EF4-FFF2-40B4-BE49-F238E27FC236}">
                <a16:creationId xmlns:a16="http://schemas.microsoft.com/office/drawing/2014/main" id="{83F5F05C-F0EE-4BF7-9752-3C16933B3E99}"/>
              </a:ext>
            </a:extLst>
          </p:cNvPr>
          <p:cNvCxnSpPr>
            <a:cxnSpLocks/>
          </p:cNvCxnSpPr>
          <p:nvPr/>
        </p:nvCxnSpPr>
        <p:spPr>
          <a:xfrm>
            <a:off x="6338807" y="1828800"/>
            <a:ext cx="0" cy="22317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pole tekstowe 15">
            <a:extLst>
              <a:ext uri="{FF2B5EF4-FFF2-40B4-BE49-F238E27FC236}">
                <a16:creationId xmlns:a16="http://schemas.microsoft.com/office/drawing/2014/main" id="{33A01EE7-A737-4D59-99B9-5608469B25D0}"/>
              </a:ext>
            </a:extLst>
          </p:cNvPr>
          <p:cNvSpPr txBox="1"/>
          <p:nvPr/>
        </p:nvSpPr>
        <p:spPr>
          <a:xfrm rot="20839193">
            <a:off x="5455405" y="2208660"/>
            <a:ext cx="1689312" cy="523220"/>
          </a:xfrm>
          <a:prstGeom prst="rect">
            <a:avLst/>
          </a:prstGeom>
          <a:noFill/>
        </p:spPr>
        <p:txBody>
          <a:bodyPr wrap="square" rtlCol="0">
            <a:spAutoFit/>
          </a:bodyPr>
          <a:lstStyle/>
          <a:p>
            <a:r>
              <a:rPr lang="pl-PL" sz="2800" b="1" dirty="0">
                <a:ln w="22225">
                  <a:solidFill>
                    <a:schemeClr val="accent2"/>
                  </a:solidFill>
                  <a:prstDash val="solid"/>
                </a:ln>
                <a:solidFill>
                  <a:schemeClr val="accent2">
                    <a:lumMod val="40000"/>
                    <a:lumOff val="60000"/>
                  </a:schemeClr>
                </a:solidFill>
              </a:rPr>
              <a:t>1968</a:t>
            </a:r>
          </a:p>
        </p:txBody>
      </p:sp>
      <p:sp>
        <p:nvSpPr>
          <p:cNvPr id="17" name="pole tekstowe 16">
            <a:extLst>
              <a:ext uri="{FF2B5EF4-FFF2-40B4-BE49-F238E27FC236}">
                <a16:creationId xmlns:a16="http://schemas.microsoft.com/office/drawing/2014/main" id="{194E1B38-1EB8-4621-9D39-2EAD151C550F}"/>
              </a:ext>
            </a:extLst>
          </p:cNvPr>
          <p:cNvSpPr txBox="1"/>
          <p:nvPr/>
        </p:nvSpPr>
        <p:spPr>
          <a:xfrm>
            <a:off x="5310019" y="4489988"/>
            <a:ext cx="2057576" cy="2031325"/>
          </a:xfrm>
          <a:prstGeom prst="rect">
            <a:avLst/>
          </a:prstGeom>
          <a:noFill/>
        </p:spPr>
        <p:txBody>
          <a:bodyPr wrap="square" rtlCol="0">
            <a:spAutoFit/>
          </a:bodyPr>
          <a:lstStyle/>
          <a:p>
            <a:r>
              <a:rPr lang="pl-PL" b="1" dirty="0"/>
              <a:t>Ukończył XXXIX Liceum Ogólnokształcące im. Ludowego Lotnictwa Polskiego na Bielanach </a:t>
            </a:r>
          </a:p>
        </p:txBody>
      </p:sp>
      <p:cxnSp>
        <p:nvCxnSpPr>
          <p:cNvPr id="20" name="Łącznik prosty ze strzałką 19">
            <a:extLst>
              <a:ext uri="{FF2B5EF4-FFF2-40B4-BE49-F238E27FC236}">
                <a16:creationId xmlns:a16="http://schemas.microsoft.com/office/drawing/2014/main" id="{74A84317-6651-4A89-8C7E-6B2339D6F1A8}"/>
              </a:ext>
            </a:extLst>
          </p:cNvPr>
          <p:cNvCxnSpPr>
            <a:cxnSpLocks/>
          </p:cNvCxnSpPr>
          <p:nvPr/>
        </p:nvCxnSpPr>
        <p:spPr>
          <a:xfrm>
            <a:off x="10086504" y="1828800"/>
            <a:ext cx="0" cy="17823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pole tekstowe 22">
            <a:extLst>
              <a:ext uri="{FF2B5EF4-FFF2-40B4-BE49-F238E27FC236}">
                <a16:creationId xmlns:a16="http://schemas.microsoft.com/office/drawing/2014/main" id="{711BA4A7-A621-421D-93FA-034EA63F1D9A}"/>
              </a:ext>
            </a:extLst>
          </p:cNvPr>
          <p:cNvSpPr txBox="1"/>
          <p:nvPr/>
        </p:nvSpPr>
        <p:spPr>
          <a:xfrm>
            <a:off x="4971706" y="2273735"/>
            <a:ext cx="6681716" cy="461665"/>
          </a:xfrm>
          <a:prstGeom prst="rect">
            <a:avLst/>
          </a:prstGeom>
          <a:noFill/>
        </p:spPr>
        <p:txBody>
          <a:bodyPr wrap="square">
            <a:spAutoFit/>
          </a:bodyPr>
          <a:lstStyle/>
          <a:p>
            <a:pPr algn="ctr"/>
            <a:r>
              <a:rPr lang="pl-PL" sz="2400" b="1" dirty="0">
                <a:ln w="22225">
                  <a:solidFill>
                    <a:schemeClr val="accent2"/>
                  </a:solidFill>
                  <a:prstDash val="solid"/>
                </a:ln>
                <a:solidFill>
                  <a:schemeClr val="accent2">
                    <a:lumMod val="40000"/>
                    <a:lumOff val="60000"/>
                  </a:schemeClr>
                </a:solidFill>
              </a:rPr>
              <a:t>1967–1971</a:t>
            </a:r>
          </a:p>
        </p:txBody>
      </p:sp>
      <p:sp>
        <p:nvSpPr>
          <p:cNvPr id="24" name="Zwój: poziomy 23">
            <a:extLst>
              <a:ext uri="{FF2B5EF4-FFF2-40B4-BE49-F238E27FC236}">
                <a16:creationId xmlns:a16="http://schemas.microsoft.com/office/drawing/2014/main" id="{897684E8-8A32-436D-AED6-6DAABDEBE175}"/>
              </a:ext>
            </a:extLst>
          </p:cNvPr>
          <p:cNvSpPr/>
          <p:nvPr/>
        </p:nvSpPr>
        <p:spPr>
          <a:xfrm>
            <a:off x="8677751" y="3525864"/>
            <a:ext cx="2975671" cy="2231756"/>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tx1"/>
                </a:solidFill>
              </a:rPr>
              <a:t>Absolwent Wydziału Prawa i Administracji Uniwersytetu Warszawskiego</a:t>
            </a:r>
          </a:p>
        </p:txBody>
      </p:sp>
      <p:sp>
        <p:nvSpPr>
          <p:cNvPr id="25" name="pole tekstowe 24">
            <a:extLst>
              <a:ext uri="{FF2B5EF4-FFF2-40B4-BE49-F238E27FC236}">
                <a16:creationId xmlns:a16="http://schemas.microsoft.com/office/drawing/2014/main" id="{0BFEF8F0-6294-40B1-99CA-D769666754CF}"/>
              </a:ext>
            </a:extLst>
          </p:cNvPr>
          <p:cNvSpPr txBox="1"/>
          <p:nvPr/>
        </p:nvSpPr>
        <p:spPr>
          <a:xfrm rot="20857002">
            <a:off x="694788" y="2012125"/>
            <a:ext cx="3071916" cy="523220"/>
          </a:xfrm>
          <a:prstGeom prst="rect">
            <a:avLst/>
          </a:prstGeom>
          <a:noFill/>
        </p:spPr>
        <p:txBody>
          <a:bodyPr wrap="square" rtlCol="0">
            <a:spAutoFit/>
          </a:bodyPr>
          <a:lstStyle/>
          <a:p>
            <a:r>
              <a:rPr lang="pl-PL" sz="2800" b="1" dirty="0">
                <a:ln w="22225">
                  <a:solidFill>
                    <a:schemeClr val="accent2"/>
                  </a:solidFill>
                  <a:prstDash val="solid"/>
                </a:ln>
                <a:solidFill>
                  <a:schemeClr val="accent2">
                    <a:lumMod val="40000"/>
                    <a:lumOff val="60000"/>
                  </a:schemeClr>
                </a:solidFill>
              </a:rPr>
              <a:t>1949</a:t>
            </a:r>
          </a:p>
        </p:txBody>
      </p:sp>
    </p:spTree>
    <p:extLst>
      <p:ext uri="{BB962C8B-B14F-4D97-AF65-F5344CB8AC3E}">
        <p14:creationId xmlns:p14="http://schemas.microsoft.com/office/powerpoint/2010/main" val="3791051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E2DEF83F-5E88-44C9-AB19-4620D87DEBDE}"/>
              </a:ext>
            </a:extLst>
          </p:cNvPr>
          <p:cNvSpPr txBox="1"/>
          <p:nvPr/>
        </p:nvSpPr>
        <p:spPr>
          <a:xfrm>
            <a:off x="198120" y="58727"/>
            <a:ext cx="3459480" cy="461665"/>
          </a:xfrm>
          <a:prstGeom prst="rect">
            <a:avLst/>
          </a:prstGeom>
          <a:noFill/>
        </p:spPr>
        <p:txBody>
          <a:bodyPr wrap="square" rtlCol="0">
            <a:spAutoFit/>
          </a:bodyPr>
          <a:lstStyle/>
          <a:p>
            <a:r>
              <a:rPr lang="pl-PL" sz="2400" b="1" dirty="0"/>
              <a:t>BIBLIOGRAFIA</a:t>
            </a:r>
          </a:p>
        </p:txBody>
      </p:sp>
      <p:sp>
        <p:nvSpPr>
          <p:cNvPr id="5" name="pole tekstowe 4">
            <a:extLst>
              <a:ext uri="{FF2B5EF4-FFF2-40B4-BE49-F238E27FC236}">
                <a16:creationId xmlns:a16="http://schemas.microsoft.com/office/drawing/2014/main" id="{878EBAB8-ADF1-4FF6-9875-4A647E5E6397}"/>
              </a:ext>
            </a:extLst>
          </p:cNvPr>
          <p:cNvSpPr txBox="1"/>
          <p:nvPr/>
        </p:nvSpPr>
        <p:spPr>
          <a:xfrm>
            <a:off x="457200" y="822960"/>
            <a:ext cx="11353800" cy="369332"/>
          </a:xfrm>
          <a:prstGeom prst="rect">
            <a:avLst/>
          </a:prstGeom>
          <a:noFill/>
        </p:spPr>
        <p:txBody>
          <a:bodyPr wrap="square" rtlCol="0">
            <a:spAutoFit/>
          </a:bodyPr>
          <a:lstStyle/>
          <a:p>
            <a:pPr marL="285750" indent="-285750">
              <a:buFont typeface="Arial" panose="020B0604020202020204" pitchFamily="34" charset="0"/>
              <a:buChar char="•"/>
            </a:pPr>
            <a:r>
              <a:rPr lang="pl-PL" dirty="0"/>
              <a:t>Oficjalna strona Prezydenta Rzeczypospolitej Polskiej ,, PREZYDENT.PL”</a:t>
            </a:r>
          </a:p>
        </p:txBody>
      </p:sp>
      <p:sp>
        <p:nvSpPr>
          <p:cNvPr id="7" name="pole tekstowe 6">
            <a:extLst>
              <a:ext uri="{FF2B5EF4-FFF2-40B4-BE49-F238E27FC236}">
                <a16:creationId xmlns:a16="http://schemas.microsoft.com/office/drawing/2014/main" id="{3E300F51-9E8B-404C-A24D-5DC41907A597}"/>
              </a:ext>
            </a:extLst>
          </p:cNvPr>
          <p:cNvSpPr txBox="1"/>
          <p:nvPr/>
        </p:nvSpPr>
        <p:spPr>
          <a:xfrm>
            <a:off x="441960" y="1484038"/>
            <a:ext cx="10012680" cy="2585323"/>
          </a:xfrm>
          <a:prstGeom prst="rect">
            <a:avLst/>
          </a:prstGeom>
          <a:noFill/>
        </p:spPr>
        <p:txBody>
          <a:bodyPr wrap="square" rtlCol="0">
            <a:spAutoFit/>
          </a:bodyPr>
          <a:lstStyle/>
          <a:p>
            <a:pPr marL="285750" indent="-285750">
              <a:buFont typeface="Arial" panose="020B0604020202020204" pitchFamily="34" charset="0"/>
              <a:buChar char="•"/>
            </a:pPr>
            <a:endParaRPr lang="pl-PL" dirty="0"/>
          </a:p>
          <a:p>
            <a:pPr marL="285750" indent="-285750">
              <a:buFont typeface="Arial" panose="020B0604020202020204" pitchFamily="34" charset="0"/>
              <a:buChar char="•"/>
            </a:pPr>
            <a:r>
              <a:rPr lang="pl-PL" dirty="0"/>
              <a:t>PolskieRadio24.pl ,,Te słowa powstrzymały Rosję. Pamiętne przemówienie Lecha Kaczyńskiego w Tbilisi [ZOBACZ WIDEO]’’</a:t>
            </a:r>
          </a:p>
          <a:p>
            <a:r>
              <a:rPr lang="pl-PL" dirty="0">
                <a:hlinkClick r:id="rId2"/>
              </a:rPr>
              <a:t>https://polskieradio24.pl/5/1223/Artykul/2353696,Te-slowa-powstrzymaly-Rosje-Pamietne-przemowienie-Lecha-Kaczynskiego-w-Tbilisi-ZOBACZ-WIDEO</a:t>
            </a:r>
            <a:endParaRPr lang="pl-PL" dirty="0"/>
          </a:p>
          <a:p>
            <a:endParaRPr lang="pl-PL" dirty="0"/>
          </a:p>
          <a:p>
            <a:endParaRPr lang="pl-PL" dirty="0"/>
          </a:p>
          <a:p>
            <a:endParaRPr lang="pl-PL" dirty="0"/>
          </a:p>
          <a:p>
            <a:endParaRPr lang="pl-PL" dirty="0"/>
          </a:p>
        </p:txBody>
      </p:sp>
      <p:sp>
        <p:nvSpPr>
          <p:cNvPr id="8" name="pole tekstowe 7">
            <a:extLst>
              <a:ext uri="{FF2B5EF4-FFF2-40B4-BE49-F238E27FC236}">
                <a16:creationId xmlns:a16="http://schemas.microsoft.com/office/drawing/2014/main" id="{999D1006-D42F-4AA8-9A67-036A10AF8AE1}"/>
              </a:ext>
            </a:extLst>
          </p:cNvPr>
          <p:cNvSpPr txBox="1"/>
          <p:nvPr/>
        </p:nvSpPr>
        <p:spPr>
          <a:xfrm>
            <a:off x="457200" y="2997755"/>
            <a:ext cx="10957560" cy="646331"/>
          </a:xfrm>
          <a:prstGeom prst="rect">
            <a:avLst/>
          </a:prstGeom>
          <a:noFill/>
        </p:spPr>
        <p:txBody>
          <a:bodyPr wrap="square" rtlCol="0">
            <a:spAutoFit/>
          </a:bodyPr>
          <a:lstStyle/>
          <a:p>
            <a:pPr marL="285750" indent="-285750">
              <a:buFont typeface="Arial" panose="020B0604020202020204" pitchFamily="34" charset="0"/>
              <a:buChar char="•"/>
            </a:pPr>
            <a:r>
              <a:rPr lang="pl-PL" dirty="0"/>
              <a:t>DZIEJE.PL PORTAL HISTORYCZNY ,,Lech Kaczyński (1949-2010), publikacja: 18.04.2010r</a:t>
            </a:r>
          </a:p>
          <a:p>
            <a:pPr marL="285750" indent="-285750">
              <a:buFont typeface="Arial" panose="020B0604020202020204" pitchFamily="34" charset="0"/>
              <a:buChar char="•"/>
            </a:pPr>
            <a:endParaRPr lang="pl-PL" dirty="0"/>
          </a:p>
        </p:txBody>
      </p:sp>
      <p:sp>
        <p:nvSpPr>
          <p:cNvPr id="11" name="pole tekstowe 10">
            <a:extLst>
              <a:ext uri="{FF2B5EF4-FFF2-40B4-BE49-F238E27FC236}">
                <a16:creationId xmlns:a16="http://schemas.microsoft.com/office/drawing/2014/main" id="{22712970-A67E-4C05-BA31-C85C1ECD6464}"/>
              </a:ext>
            </a:extLst>
          </p:cNvPr>
          <p:cNvSpPr txBox="1"/>
          <p:nvPr/>
        </p:nvSpPr>
        <p:spPr>
          <a:xfrm>
            <a:off x="647700" y="4018716"/>
            <a:ext cx="8397240" cy="923330"/>
          </a:xfrm>
          <a:prstGeom prst="rect">
            <a:avLst/>
          </a:prstGeom>
          <a:noFill/>
        </p:spPr>
        <p:txBody>
          <a:bodyPr wrap="square" rtlCol="0">
            <a:spAutoFit/>
          </a:bodyPr>
          <a:lstStyle/>
          <a:p>
            <a:r>
              <a:rPr lang="pl-PL" dirty="0">
                <a:hlinkClick r:id="rId3"/>
              </a:rPr>
              <a:t>https://www.nbp.pl/home.aspx?f=/banknoty_i_monety/banknoty_kolekcjonerskie/2021_kaczynski_20zl.html</a:t>
            </a:r>
            <a:endParaRPr lang="pl-PL" dirty="0"/>
          </a:p>
          <a:p>
            <a:endParaRPr lang="pl-PL" dirty="0"/>
          </a:p>
        </p:txBody>
      </p:sp>
      <p:sp>
        <p:nvSpPr>
          <p:cNvPr id="12" name="pole tekstowe 11">
            <a:extLst>
              <a:ext uri="{FF2B5EF4-FFF2-40B4-BE49-F238E27FC236}">
                <a16:creationId xmlns:a16="http://schemas.microsoft.com/office/drawing/2014/main" id="{E7DEA2EC-907A-438A-8387-4D29ABB5109A}"/>
              </a:ext>
            </a:extLst>
          </p:cNvPr>
          <p:cNvSpPr txBox="1"/>
          <p:nvPr/>
        </p:nvSpPr>
        <p:spPr>
          <a:xfrm>
            <a:off x="445770" y="3675534"/>
            <a:ext cx="8930640" cy="369332"/>
          </a:xfrm>
          <a:prstGeom prst="rect">
            <a:avLst/>
          </a:prstGeom>
          <a:noFill/>
        </p:spPr>
        <p:txBody>
          <a:bodyPr wrap="square" rtlCol="0">
            <a:spAutoFit/>
          </a:bodyPr>
          <a:lstStyle/>
          <a:p>
            <a:pPr marL="285750" indent="-285750">
              <a:buFont typeface="Arial" panose="020B0604020202020204" pitchFamily="34" charset="0"/>
              <a:buChar char="•"/>
            </a:pPr>
            <a:r>
              <a:rPr lang="pl-PL" dirty="0"/>
              <a:t>NARODOWY BANK POLSKI</a:t>
            </a:r>
          </a:p>
        </p:txBody>
      </p:sp>
      <p:sp>
        <p:nvSpPr>
          <p:cNvPr id="14" name="pole tekstowe 13">
            <a:extLst>
              <a:ext uri="{FF2B5EF4-FFF2-40B4-BE49-F238E27FC236}">
                <a16:creationId xmlns:a16="http://schemas.microsoft.com/office/drawing/2014/main" id="{14F7DEEA-A91D-46BF-84E1-C17AA52BA03F}"/>
              </a:ext>
            </a:extLst>
          </p:cNvPr>
          <p:cNvSpPr txBox="1"/>
          <p:nvPr/>
        </p:nvSpPr>
        <p:spPr>
          <a:xfrm>
            <a:off x="647700" y="822632"/>
            <a:ext cx="6096000" cy="1200329"/>
          </a:xfrm>
          <a:prstGeom prst="rect">
            <a:avLst/>
          </a:prstGeom>
          <a:noFill/>
        </p:spPr>
        <p:txBody>
          <a:bodyPr wrap="square">
            <a:spAutoFit/>
          </a:bodyPr>
          <a:lstStyle/>
          <a:p>
            <a:endParaRPr lang="pl-PL" dirty="0"/>
          </a:p>
          <a:p>
            <a:r>
              <a:rPr lang="pl-PL" dirty="0">
                <a:hlinkClick r:id="rId4"/>
              </a:rPr>
              <a:t>https://www.prezydent.pl/kancelaria/archiwum/archiwum-lecha-kaczynskiego/prezydent/biografia</a:t>
            </a:r>
            <a:endParaRPr lang="pl-PL" dirty="0"/>
          </a:p>
          <a:p>
            <a:endParaRPr lang="pl-PL" dirty="0"/>
          </a:p>
        </p:txBody>
      </p:sp>
      <p:sp>
        <p:nvSpPr>
          <p:cNvPr id="15" name="pole tekstowe 14">
            <a:extLst>
              <a:ext uri="{FF2B5EF4-FFF2-40B4-BE49-F238E27FC236}">
                <a16:creationId xmlns:a16="http://schemas.microsoft.com/office/drawing/2014/main" id="{AEB3C855-29D2-4CBF-A812-E88BE9512211}"/>
              </a:ext>
            </a:extLst>
          </p:cNvPr>
          <p:cNvSpPr txBox="1"/>
          <p:nvPr/>
        </p:nvSpPr>
        <p:spPr>
          <a:xfrm>
            <a:off x="647700" y="4890580"/>
            <a:ext cx="8397240" cy="646331"/>
          </a:xfrm>
          <a:prstGeom prst="rect">
            <a:avLst/>
          </a:prstGeom>
          <a:noFill/>
        </p:spPr>
        <p:txBody>
          <a:bodyPr wrap="square" rtlCol="0">
            <a:spAutoFit/>
          </a:bodyPr>
          <a:lstStyle/>
          <a:p>
            <a:r>
              <a:rPr lang="pl-PL" dirty="0">
                <a:hlinkClick r:id="rId5"/>
              </a:rPr>
              <a:t>https://sciaga.pl/tekst/27147-28-nszz_solidarnosc_notatka_na_prowadzona_lekcje</a:t>
            </a:r>
            <a:endParaRPr lang="pl-PL" dirty="0"/>
          </a:p>
          <a:p>
            <a:endParaRPr lang="pl-PL" dirty="0"/>
          </a:p>
        </p:txBody>
      </p:sp>
      <p:sp>
        <p:nvSpPr>
          <p:cNvPr id="16" name="pole tekstowe 15">
            <a:extLst>
              <a:ext uri="{FF2B5EF4-FFF2-40B4-BE49-F238E27FC236}">
                <a16:creationId xmlns:a16="http://schemas.microsoft.com/office/drawing/2014/main" id="{31E765B4-0D9B-4D35-8407-DFD86B2F79C8}"/>
              </a:ext>
            </a:extLst>
          </p:cNvPr>
          <p:cNvSpPr txBox="1"/>
          <p:nvPr/>
        </p:nvSpPr>
        <p:spPr>
          <a:xfrm>
            <a:off x="445770" y="4604310"/>
            <a:ext cx="8740140" cy="369332"/>
          </a:xfrm>
          <a:prstGeom prst="rect">
            <a:avLst/>
          </a:prstGeom>
          <a:noFill/>
        </p:spPr>
        <p:txBody>
          <a:bodyPr wrap="square" rtlCol="0">
            <a:spAutoFit/>
          </a:bodyPr>
          <a:lstStyle/>
          <a:p>
            <a:pPr marL="285750" indent="-285750">
              <a:buFont typeface="Arial" panose="020B0604020202020204" pitchFamily="34" charset="0"/>
              <a:buChar char="•"/>
            </a:pPr>
            <a:r>
              <a:rPr lang="pl-PL" dirty="0"/>
              <a:t>ŚCIĄGA ,,NSZZ "Solidarność" notatka na prowadzoną lekcję...’’</a:t>
            </a:r>
          </a:p>
        </p:txBody>
      </p:sp>
      <p:sp>
        <p:nvSpPr>
          <p:cNvPr id="17" name="pole tekstowe 16">
            <a:extLst>
              <a:ext uri="{FF2B5EF4-FFF2-40B4-BE49-F238E27FC236}">
                <a16:creationId xmlns:a16="http://schemas.microsoft.com/office/drawing/2014/main" id="{5034DF58-A959-4513-BF5E-2DD658611DDF}"/>
              </a:ext>
            </a:extLst>
          </p:cNvPr>
          <p:cNvSpPr txBox="1"/>
          <p:nvPr/>
        </p:nvSpPr>
        <p:spPr>
          <a:xfrm>
            <a:off x="441960" y="5276937"/>
            <a:ext cx="5654040" cy="369332"/>
          </a:xfrm>
          <a:prstGeom prst="rect">
            <a:avLst/>
          </a:prstGeom>
          <a:noFill/>
        </p:spPr>
        <p:txBody>
          <a:bodyPr wrap="square" rtlCol="0">
            <a:spAutoFit/>
          </a:bodyPr>
          <a:lstStyle/>
          <a:p>
            <a:pPr marL="285750" indent="-285750">
              <a:buFont typeface="Arial" panose="020B0604020202020204" pitchFamily="34" charset="0"/>
              <a:buChar char="•"/>
            </a:pPr>
            <a:r>
              <a:rPr lang="pl-PL" dirty="0"/>
              <a:t>PWN ,,SOLIDARNOŚĆ’’</a:t>
            </a:r>
          </a:p>
        </p:txBody>
      </p:sp>
      <p:sp>
        <p:nvSpPr>
          <p:cNvPr id="19" name="pole tekstowe 18">
            <a:extLst>
              <a:ext uri="{FF2B5EF4-FFF2-40B4-BE49-F238E27FC236}">
                <a16:creationId xmlns:a16="http://schemas.microsoft.com/office/drawing/2014/main" id="{173B77B5-8CE7-43E5-8AEB-5D87C886D4DE}"/>
              </a:ext>
            </a:extLst>
          </p:cNvPr>
          <p:cNvSpPr txBox="1"/>
          <p:nvPr/>
        </p:nvSpPr>
        <p:spPr>
          <a:xfrm>
            <a:off x="502920" y="5767744"/>
            <a:ext cx="6096000" cy="369332"/>
          </a:xfrm>
          <a:prstGeom prst="rect">
            <a:avLst/>
          </a:prstGeom>
          <a:noFill/>
        </p:spPr>
        <p:txBody>
          <a:bodyPr wrap="square">
            <a:spAutoFit/>
          </a:bodyPr>
          <a:lstStyle/>
          <a:p>
            <a:endParaRPr lang="pl-PL" dirty="0"/>
          </a:p>
        </p:txBody>
      </p:sp>
      <p:sp>
        <p:nvSpPr>
          <p:cNvPr id="21" name="pole tekstowe 20">
            <a:extLst>
              <a:ext uri="{FF2B5EF4-FFF2-40B4-BE49-F238E27FC236}">
                <a16:creationId xmlns:a16="http://schemas.microsoft.com/office/drawing/2014/main" id="{D000415A-8D1E-4BF1-ACDE-16435729B953}"/>
              </a:ext>
            </a:extLst>
          </p:cNvPr>
          <p:cNvSpPr txBox="1"/>
          <p:nvPr/>
        </p:nvSpPr>
        <p:spPr>
          <a:xfrm>
            <a:off x="647700" y="5721577"/>
            <a:ext cx="6096000" cy="369332"/>
          </a:xfrm>
          <a:prstGeom prst="rect">
            <a:avLst/>
          </a:prstGeom>
          <a:noFill/>
        </p:spPr>
        <p:txBody>
          <a:bodyPr wrap="square">
            <a:spAutoFit/>
          </a:bodyPr>
          <a:lstStyle/>
          <a:p>
            <a:r>
              <a:rPr lang="pl-PL" dirty="0"/>
              <a:t> </a:t>
            </a:r>
          </a:p>
        </p:txBody>
      </p:sp>
      <p:sp>
        <p:nvSpPr>
          <p:cNvPr id="23" name="pole tekstowe 22">
            <a:extLst>
              <a:ext uri="{FF2B5EF4-FFF2-40B4-BE49-F238E27FC236}">
                <a16:creationId xmlns:a16="http://schemas.microsoft.com/office/drawing/2014/main" id="{D4E7C00E-6745-4D8D-A1C3-9100F7562EF3}"/>
              </a:ext>
            </a:extLst>
          </p:cNvPr>
          <p:cNvSpPr txBox="1"/>
          <p:nvPr/>
        </p:nvSpPr>
        <p:spPr>
          <a:xfrm>
            <a:off x="647700" y="5663294"/>
            <a:ext cx="6930390" cy="646331"/>
          </a:xfrm>
          <a:prstGeom prst="rect">
            <a:avLst/>
          </a:prstGeom>
          <a:noFill/>
        </p:spPr>
        <p:txBody>
          <a:bodyPr wrap="square">
            <a:spAutoFit/>
          </a:bodyPr>
          <a:lstStyle/>
          <a:p>
            <a:r>
              <a:rPr lang="pl-PL" dirty="0">
                <a:hlinkClick r:id="rId6"/>
              </a:rPr>
              <a:t>https://encyklopedia.pwn.pl/haslo/Solidarnosc;3977446.html</a:t>
            </a:r>
            <a:endParaRPr lang="pl-PL" dirty="0"/>
          </a:p>
          <a:p>
            <a:endParaRPr lang="pl-PL" dirty="0"/>
          </a:p>
        </p:txBody>
      </p:sp>
      <p:sp>
        <p:nvSpPr>
          <p:cNvPr id="24" name="pole tekstowe 23">
            <a:extLst>
              <a:ext uri="{FF2B5EF4-FFF2-40B4-BE49-F238E27FC236}">
                <a16:creationId xmlns:a16="http://schemas.microsoft.com/office/drawing/2014/main" id="{773E7C49-CFE9-4A84-878E-56CC11195858}"/>
              </a:ext>
            </a:extLst>
          </p:cNvPr>
          <p:cNvSpPr txBox="1"/>
          <p:nvPr/>
        </p:nvSpPr>
        <p:spPr>
          <a:xfrm>
            <a:off x="441960" y="6107639"/>
            <a:ext cx="8138160" cy="369332"/>
          </a:xfrm>
          <a:prstGeom prst="rect">
            <a:avLst/>
          </a:prstGeom>
          <a:noFill/>
        </p:spPr>
        <p:txBody>
          <a:bodyPr wrap="square" rtlCol="0">
            <a:spAutoFit/>
          </a:bodyPr>
          <a:lstStyle/>
          <a:p>
            <a:pPr marL="285750" indent="-285750">
              <a:buFont typeface="Arial" panose="020B0604020202020204" pitchFamily="34" charset="0"/>
              <a:buChar char="•"/>
            </a:pPr>
            <a:r>
              <a:rPr lang="pl-PL" dirty="0"/>
              <a:t>WIKIPEDIA WOLNA ENCYKLOPEDIA</a:t>
            </a:r>
          </a:p>
        </p:txBody>
      </p:sp>
      <p:sp>
        <p:nvSpPr>
          <p:cNvPr id="26" name="pole tekstowe 25">
            <a:extLst>
              <a:ext uri="{FF2B5EF4-FFF2-40B4-BE49-F238E27FC236}">
                <a16:creationId xmlns:a16="http://schemas.microsoft.com/office/drawing/2014/main" id="{8D4E03E5-3076-449C-B475-0EDF94DBBFA7}"/>
              </a:ext>
            </a:extLst>
          </p:cNvPr>
          <p:cNvSpPr txBox="1"/>
          <p:nvPr/>
        </p:nvSpPr>
        <p:spPr>
          <a:xfrm>
            <a:off x="575310" y="6119560"/>
            <a:ext cx="6096000" cy="923330"/>
          </a:xfrm>
          <a:prstGeom prst="rect">
            <a:avLst/>
          </a:prstGeom>
          <a:noFill/>
        </p:spPr>
        <p:txBody>
          <a:bodyPr wrap="square">
            <a:spAutoFit/>
          </a:bodyPr>
          <a:lstStyle/>
          <a:p>
            <a:endParaRPr lang="pl-PL" dirty="0"/>
          </a:p>
          <a:p>
            <a:r>
              <a:rPr lang="pl-PL" dirty="0">
                <a:hlinkClick r:id="rId7"/>
              </a:rPr>
              <a:t>https://pl.wikipedia.org/wiki/Lech_Kaczy%C5%84ski</a:t>
            </a:r>
            <a:endParaRPr lang="pl-PL" dirty="0"/>
          </a:p>
          <a:p>
            <a:endParaRPr lang="pl-PL" dirty="0"/>
          </a:p>
        </p:txBody>
      </p:sp>
      <p:sp>
        <p:nvSpPr>
          <p:cNvPr id="28" name="pole tekstowe 27">
            <a:extLst>
              <a:ext uri="{FF2B5EF4-FFF2-40B4-BE49-F238E27FC236}">
                <a16:creationId xmlns:a16="http://schemas.microsoft.com/office/drawing/2014/main" id="{9DE4CDF2-D95E-41D0-B5FE-844C1076A800}"/>
              </a:ext>
            </a:extLst>
          </p:cNvPr>
          <p:cNvSpPr txBox="1"/>
          <p:nvPr/>
        </p:nvSpPr>
        <p:spPr>
          <a:xfrm>
            <a:off x="647700" y="3320772"/>
            <a:ext cx="6096000" cy="646331"/>
          </a:xfrm>
          <a:prstGeom prst="rect">
            <a:avLst/>
          </a:prstGeom>
          <a:noFill/>
        </p:spPr>
        <p:txBody>
          <a:bodyPr wrap="square">
            <a:spAutoFit/>
          </a:bodyPr>
          <a:lstStyle/>
          <a:p>
            <a:r>
              <a:rPr lang="pl-PL" dirty="0">
                <a:hlinkClick r:id="rId8"/>
              </a:rPr>
              <a:t>https://dzieje.pl/postacie/lech-kaczynski</a:t>
            </a:r>
            <a:endParaRPr lang="pl-PL" dirty="0"/>
          </a:p>
          <a:p>
            <a:endParaRPr lang="pl-PL" dirty="0"/>
          </a:p>
        </p:txBody>
      </p:sp>
    </p:spTree>
    <p:extLst>
      <p:ext uri="{BB962C8B-B14F-4D97-AF65-F5344CB8AC3E}">
        <p14:creationId xmlns:p14="http://schemas.microsoft.com/office/powerpoint/2010/main" val="132470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28000" b="-28000"/>
          </a:stretch>
        </a:blipFill>
        <a:effectLst/>
      </p:bgPr>
    </p:bg>
    <p:spTree>
      <p:nvGrpSpPr>
        <p:cNvPr id="1" name=""/>
        <p:cNvGrpSpPr/>
        <p:nvPr/>
      </p:nvGrpSpPr>
      <p:grpSpPr>
        <a:xfrm>
          <a:off x="0" y="0"/>
          <a:ext cx="0" cy="0"/>
          <a:chOff x="0" y="0"/>
          <a:chExt cx="0" cy="0"/>
        </a:xfrm>
      </p:grpSpPr>
      <p:sp>
        <p:nvSpPr>
          <p:cNvPr id="17" name="Owal 16">
            <a:extLst>
              <a:ext uri="{FF2B5EF4-FFF2-40B4-BE49-F238E27FC236}">
                <a16:creationId xmlns:a16="http://schemas.microsoft.com/office/drawing/2014/main" id="{DF1D663C-AFC2-4E6A-815D-373B035A1F3F}"/>
              </a:ext>
            </a:extLst>
          </p:cNvPr>
          <p:cNvSpPr/>
          <p:nvPr/>
        </p:nvSpPr>
        <p:spPr>
          <a:xfrm>
            <a:off x="325464" y="318682"/>
            <a:ext cx="3192651" cy="17638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trzałka: w prawo 1">
            <a:extLst>
              <a:ext uri="{FF2B5EF4-FFF2-40B4-BE49-F238E27FC236}">
                <a16:creationId xmlns:a16="http://schemas.microsoft.com/office/drawing/2014/main" id="{654CB3CF-87BD-48DA-9729-C4273B224C25}"/>
              </a:ext>
            </a:extLst>
          </p:cNvPr>
          <p:cNvSpPr/>
          <p:nvPr/>
        </p:nvSpPr>
        <p:spPr>
          <a:xfrm>
            <a:off x="-165316" y="2671520"/>
            <a:ext cx="13276882" cy="1514959"/>
          </a:xfrm>
          <a:prstGeom prst="rightArrow">
            <a:avLst/>
          </a:prstGeom>
          <a:solidFill>
            <a:schemeClr val="bg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t>1999</a:t>
            </a:r>
          </a:p>
        </p:txBody>
      </p:sp>
      <p:sp>
        <p:nvSpPr>
          <p:cNvPr id="7" name="pole tekstowe 6">
            <a:extLst>
              <a:ext uri="{FF2B5EF4-FFF2-40B4-BE49-F238E27FC236}">
                <a16:creationId xmlns:a16="http://schemas.microsoft.com/office/drawing/2014/main" id="{9757B8C4-C3BE-42BF-8860-A0DFAB8C35A9}"/>
              </a:ext>
            </a:extLst>
          </p:cNvPr>
          <p:cNvSpPr txBox="1"/>
          <p:nvPr/>
        </p:nvSpPr>
        <p:spPr>
          <a:xfrm rot="21152902">
            <a:off x="-60036" y="2887994"/>
            <a:ext cx="6656522" cy="523220"/>
          </a:xfrm>
          <a:prstGeom prst="rect">
            <a:avLst/>
          </a:prstGeom>
          <a:noFill/>
        </p:spPr>
        <p:txBody>
          <a:bodyPr wrap="square">
            <a:spAutoFit/>
          </a:bodyPr>
          <a:lstStyle/>
          <a:p>
            <a:r>
              <a:rPr lang="pl-PL" dirty="0"/>
              <a:t> </a:t>
            </a:r>
            <a:r>
              <a:rPr lang="pl-PL" sz="2800" b="1" dirty="0">
                <a:ln w="22225">
                  <a:solidFill>
                    <a:schemeClr val="accent2"/>
                  </a:solidFill>
                  <a:prstDash val="solid"/>
                </a:ln>
                <a:solidFill>
                  <a:schemeClr val="accent2">
                    <a:lumMod val="40000"/>
                    <a:lumOff val="60000"/>
                  </a:schemeClr>
                </a:solidFill>
              </a:rPr>
              <a:t>1971–1997</a:t>
            </a:r>
            <a:endParaRPr lang="pl-PL" b="1" dirty="0"/>
          </a:p>
        </p:txBody>
      </p:sp>
      <p:cxnSp>
        <p:nvCxnSpPr>
          <p:cNvPr id="9" name="Łącznik prosty ze strzałką 8">
            <a:extLst>
              <a:ext uri="{FF2B5EF4-FFF2-40B4-BE49-F238E27FC236}">
                <a16:creationId xmlns:a16="http://schemas.microsoft.com/office/drawing/2014/main" id="{67BCD8E6-04DD-494D-B464-34832732B5BA}"/>
              </a:ext>
            </a:extLst>
          </p:cNvPr>
          <p:cNvCxnSpPr>
            <a:cxnSpLocks/>
          </p:cNvCxnSpPr>
          <p:nvPr/>
        </p:nvCxnSpPr>
        <p:spPr>
          <a:xfrm flipV="1">
            <a:off x="1921790" y="2135857"/>
            <a:ext cx="0" cy="19973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pole tekstowe 15">
            <a:extLst>
              <a:ext uri="{FF2B5EF4-FFF2-40B4-BE49-F238E27FC236}">
                <a16:creationId xmlns:a16="http://schemas.microsoft.com/office/drawing/2014/main" id="{F943CC52-B4F7-4C9D-9329-AEC4DEDA05D3}"/>
              </a:ext>
            </a:extLst>
          </p:cNvPr>
          <p:cNvSpPr txBox="1"/>
          <p:nvPr/>
        </p:nvSpPr>
        <p:spPr>
          <a:xfrm>
            <a:off x="660106" y="593118"/>
            <a:ext cx="2523368" cy="1477328"/>
          </a:xfrm>
          <a:prstGeom prst="rect">
            <a:avLst/>
          </a:prstGeom>
          <a:noFill/>
        </p:spPr>
        <p:txBody>
          <a:bodyPr wrap="square">
            <a:spAutoFit/>
          </a:bodyPr>
          <a:lstStyle/>
          <a:p>
            <a:pPr algn="ctr"/>
            <a:r>
              <a:rPr lang="pl-PL" dirty="0"/>
              <a:t>Był pracownikiem naukowym w Katedrze Prawa Pracy Uniwersytetu Gdańskiego</a:t>
            </a:r>
          </a:p>
        </p:txBody>
      </p:sp>
      <p:sp>
        <p:nvSpPr>
          <p:cNvPr id="19" name="pole tekstowe 18">
            <a:extLst>
              <a:ext uri="{FF2B5EF4-FFF2-40B4-BE49-F238E27FC236}">
                <a16:creationId xmlns:a16="http://schemas.microsoft.com/office/drawing/2014/main" id="{874ADD69-29F5-4CEC-AB5B-045FC95B2609}"/>
              </a:ext>
            </a:extLst>
          </p:cNvPr>
          <p:cNvSpPr txBox="1"/>
          <p:nvPr/>
        </p:nvSpPr>
        <p:spPr>
          <a:xfrm rot="21278223">
            <a:off x="4018780" y="2950046"/>
            <a:ext cx="6656522" cy="523220"/>
          </a:xfrm>
          <a:prstGeom prst="rect">
            <a:avLst/>
          </a:prstGeom>
          <a:noFill/>
        </p:spPr>
        <p:txBody>
          <a:bodyPr wrap="square">
            <a:spAutoFit/>
          </a:bodyPr>
          <a:lstStyle/>
          <a:p>
            <a:r>
              <a:rPr lang="pl-PL" sz="2800" b="1" dirty="0">
                <a:ln w="22225">
                  <a:solidFill>
                    <a:schemeClr val="accent2"/>
                  </a:solidFill>
                  <a:prstDash val="solid"/>
                </a:ln>
                <a:solidFill>
                  <a:schemeClr val="accent2">
                    <a:lumMod val="40000"/>
                    <a:lumOff val="60000"/>
                  </a:schemeClr>
                </a:solidFill>
              </a:rPr>
              <a:t>1996–1999</a:t>
            </a:r>
            <a:r>
              <a:rPr lang="pl-PL" sz="2800" b="1" dirty="0"/>
              <a:t> </a:t>
            </a:r>
          </a:p>
        </p:txBody>
      </p:sp>
      <p:cxnSp>
        <p:nvCxnSpPr>
          <p:cNvPr id="21" name="Łącznik prosty ze strzałką 20">
            <a:extLst>
              <a:ext uri="{FF2B5EF4-FFF2-40B4-BE49-F238E27FC236}">
                <a16:creationId xmlns:a16="http://schemas.microsoft.com/office/drawing/2014/main" id="{6B086979-631D-44BA-B8FF-9D1BC58FDD68}"/>
              </a:ext>
            </a:extLst>
          </p:cNvPr>
          <p:cNvCxnSpPr>
            <a:cxnSpLocks/>
          </p:cNvCxnSpPr>
          <p:nvPr/>
        </p:nvCxnSpPr>
        <p:spPr>
          <a:xfrm>
            <a:off x="6096000" y="2671520"/>
            <a:ext cx="0" cy="21232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wal 22">
            <a:extLst>
              <a:ext uri="{FF2B5EF4-FFF2-40B4-BE49-F238E27FC236}">
                <a16:creationId xmlns:a16="http://schemas.microsoft.com/office/drawing/2014/main" id="{95B69B32-CB3E-4162-A667-AF0B992F7D46}"/>
              </a:ext>
            </a:extLst>
          </p:cNvPr>
          <p:cNvSpPr/>
          <p:nvPr/>
        </p:nvSpPr>
        <p:spPr>
          <a:xfrm>
            <a:off x="4391406" y="4901339"/>
            <a:ext cx="3181600" cy="1900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80FC37BC-DA39-44DF-BDE8-3AF409D83532}"/>
              </a:ext>
            </a:extLst>
          </p:cNvPr>
          <p:cNvSpPr txBox="1"/>
          <p:nvPr/>
        </p:nvSpPr>
        <p:spPr>
          <a:xfrm>
            <a:off x="4872789" y="5251414"/>
            <a:ext cx="2938217" cy="1200329"/>
          </a:xfrm>
          <a:prstGeom prst="rect">
            <a:avLst/>
          </a:prstGeom>
          <a:noFill/>
        </p:spPr>
        <p:txBody>
          <a:bodyPr wrap="square">
            <a:spAutoFit/>
          </a:bodyPr>
          <a:lstStyle/>
          <a:p>
            <a:r>
              <a:rPr lang="pl-PL" dirty="0"/>
              <a:t>Pracownik naukowym Wydziału Prawa i Administracji Uniwersytetu Gdańskiego</a:t>
            </a:r>
          </a:p>
        </p:txBody>
      </p:sp>
      <p:cxnSp>
        <p:nvCxnSpPr>
          <p:cNvPr id="27" name="Łącznik prosty ze strzałką 26">
            <a:extLst>
              <a:ext uri="{FF2B5EF4-FFF2-40B4-BE49-F238E27FC236}">
                <a16:creationId xmlns:a16="http://schemas.microsoft.com/office/drawing/2014/main" id="{F827011B-23CC-4C53-AA9A-3CAFEFFE0C35}"/>
              </a:ext>
            </a:extLst>
          </p:cNvPr>
          <p:cNvCxnSpPr>
            <a:cxnSpLocks/>
          </p:cNvCxnSpPr>
          <p:nvPr/>
        </p:nvCxnSpPr>
        <p:spPr>
          <a:xfrm flipV="1">
            <a:off x="10315290" y="2671520"/>
            <a:ext cx="0" cy="16418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rostokąt 31">
            <a:extLst>
              <a:ext uri="{FF2B5EF4-FFF2-40B4-BE49-F238E27FC236}">
                <a16:creationId xmlns:a16="http://schemas.microsoft.com/office/drawing/2014/main" id="{BC54978B-AB3E-46D8-9813-32837FA2B689}"/>
              </a:ext>
            </a:extLst>
          </p:cNvPr>
          <p:cNvSpPr/>
          <p:nvPr/>
        </p:nvSpPr>
        <p:spPr>
          <a:xfrm rot="20819951">
            <a:off x="9173294" y="3161222"/>
            <a:ext cx="1010051" cy="523220"/>
          </a:xfrm>
          <a:prstGeom prst="rect">
            <a:avLst/>
          </a:prstGeom>
          <a:noFill/>
        </p:spPr>
        <p:txBody>
          <a:bodyPr wrap="square" lIns="91440" tIns="45720" rIns="91440" bIns="45720">
            <a:spAutoFit/>
          </a:bodyPr>
          <a:lstStyle/>
          <a:p>
            <a:pPr algn="ctr"/>
            <a:r>
              <a:rPr lang="pl-PL" sz="2800" b="1" cap="none" spc="0" dirty="0">
                <a:ln w="22225">
                  <a:solidFill>
                    <a:schemeClr val="accent2"/>
                  </a:solidFill>
                  <a:prstDash val="solid"/>
                </a:ln>
                <a:solidFill>
                  <a:schemeClr val="accent2">
                    <a:lumMod val="40000"/>
                    <a:lumOff val="60000"/>
                  </a:schemeClr>
                </a:solidFill>
                <a:effectLst/>
              </a:rPr>
              <a:t>1999</a:t>
            </a:r>
          </a:p>
        </p:txBody>
      </p:sp>
      <p:sp>
        <p:nvSpPr>
          <p:cNvPr id="33" name="Owal 32">
            <a:extLst>
              <a:ext uri="{FF2B5EF4-FFF2-40B4-BE49-F238E27FC236}">
                <a16:creationId xmlns:a16="http://schemas.microsoft.com/office/drawing/2014/main" id="{D019D103-7AE7-4624-91DA-E526897FC68D}"/>
              </a:ext>
            </a:extLst>
          </p:cNvPr>
          <p:cNvSpPr/>
          <p:nvPr/>
        </p:nvSpPr>
        <p:spPr>
          <a:xfrm>
            <a:off x="8016428" y="225268"/>
            <a:ext cx="3486761" cy="22130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5" name="pole tekstowe 34">
            <a:extLst>
              <a:ext uri="{FF2B5EF4-FFF2-40B4-BE49-F238E27FC236}">
                <a16:creationId xmlns:a16="http://schemas.microsoft.com/office/drawing/2014/main" id="{A5FD6131-0F15-409F-8AB4-FE803CE7AFA1}"/>
              </a:ext>
            </a:extLst>
          </p:cNvPr>
          <p:cNvSpPr txBox="1"/>
          <p:nvPr/>
        </p:nvSpPr>
        <p:spPr>
          <a:xfrm>
            <a:off x="8472045" y="526835"/>
            <a:ext cx="6656522" cy="369332"/>
          </a:xfrm>
          <a:prstGeom prst="rect">
            <a:avLst/>
          </a:prstGeom>
          <a:noFill/>
        </p:spPr>
        <p:txBody>
          <a:bodyPr wrap="square">
            <a:spAutoFit/>
          </a:bodyPr>
          <a:lstStyle/>
          <a:p>
            <a:r>
              <a:rPr lang="pl-PL" dirty="0"/>
              <a:t>Profesor nadzwyczajny </a:t>
            </a:r>
          </a:p>
        </p:txBody>
      </p:sp>
      <p:sp>
        <p:nvSpPr>
          <p:cNvPr id="37" name="pole tekstowe 36">
            <a:extLst>
              <a:ext uri="{FF2B5EF4-FFF2-40B4-BE49-F238E27FC236}">
                <a16:creationId xmlns:a16="http://schemas.microsoft.com/office/drawing/2014/main" id="{3D0A4633-CD11-4459-A3AE-37EFE4DE6551}"/>
              </a:ext>
            </a:extLst>
          </p:cNvPr>
          <p:cNvSpPr txBox="1"/>
          <p:nvPr/>
        </p:nvSpPr>
        <p:spPr>
          <a:xfrm>
            <a:off x="8472045" y="754879"/>
            <a:ext cx="2421610" cy="1477328"/>
          </a:xfrm>
          <a:prstGeom prst="rect">
            <a:avLst/>
          </a:prstGeom>
          <a:noFill/>
        </p:spPr>
        <p:txBody>
          <a:bodyPr wrap="square">
            <a:spAutoFit/>
          </a:bodyPr>
          <a:lstStyle/>
          <a:p>
            <a:r>
              <a:rPr lang="pl-PL" dirty="0"/>
              <a:t> Wydziału Prawa i Administracji Uniwersytetu Kardynała Stefana Wyszyńskiego w Warszawie</a:t>
            </a:r>
          </a:p>
        </p:txBody>
      </p:sp>
    </p:spTree>
    <p:extLst>
      <p:ext uri="{BB962C8B-B14F-4D97-AF65-F5344CB8AC3E}">
        <p14:creationId xmlns:p14="http://schemas.microsoft.com/office/powerpoint/2010/main" val="1835887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7" name="pole tekstowe 6">
            <a:extLst>
              <a:ext uri="{FF2B5EF4-FFF2-40B4-BE49-F238E27FC236}">
                <a16:creationId xmlns:a16="http://schemas.microsoft.com/office/drawing/2014/main" id="{37CAB0C5-CC0A-4AA9-964D-D99C4769DBDD}"/>
              </a:ext>
            </a:extLst>
          </p:cNvPr>
          <p:cNvSpPr txBox="1"/>
          <p:nvPr/>
        </p:nvSpPr>
        <p:spPr>
          <a:xfrm>
            <a:off x="3130658" y="2659559"/>
            <a:ext cx="11494576" cy="769441"/>
          </a:xfrm>
          <a:prstGeom prst="rect">
            <a:avLst/>
          </a:prstGeom>
          <a:noFill/>
        </p:spPr>
        <p:txBody>
          <a:bodyPr wrap="square" rtlCol="0">
            <a:spAutoFit/>
          </a:bodyPr>
          <a:lstStyle/>
          <a:p>
            <a:r>
              <a:rPr lang="pl-PL" sz="4400" b="1" dirty="0">
                <a:latin typeface="Agency FB" panose="020B0503020202020204" pitchFamily="34" charset="0"/>
              </a:rPr>
              <a:t>Działalność polityczna do 2005</a:t>
            </a:r>
          </a:p>
        </p:txBody>
      </p:sp>
    </p:spTree>
    <p:extLst>
      <p:ext uri="{BB962C8B-B14F-4D97-AF65-F5344CB8AC3E}">
        <p14:creationId xmlns:p14="http://schemas.microsoft.com/office/powerpoint/2010/main" val="246198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36000" b="-36000"/>
          </a:stretch>
        </a:blipFill>
        <a:effectLst/>
      </p:bgPr>
    </p:bg>
    <p:spTree>
      <p:nvGrpSpPr>
        <p:cNvPr id="1" name=""/>
        <p:cNvGrpSpPr/>
        <p:nvPr/>
      </p:nvGrpSpPr>
      <p:grpSpPr>
        <a:xfrm>
          <a:off x="0" y="0"/>
          <a:ext cx="0" cy="0"/>
          <a:chOff x="0" y="0"/>
          <a:chExt cx="0" cy="0"/>
        </a:xfrm>
      </p:grpSpPr>
      <p:sp>
        <p:nvSpPr>
          <p:cNvPr id="15" name="Schemat blokowy: taśma dziurkowana 14">
            <a:extLst>
              <a:ext uri="{FF2B5EF4-FFF2-40B4-BE49-F238E27FC236}">
                <a16:creationId xmlns:a16="http://schemas.microsoft.com/office/drawing/2014/main" id="{08A8AA47-5727-4E8C-83C3-AE20091932D2}"/>
              </a:ext>
            </a:extLst>
          </p:cNvPr>
          <p:cNvSpPr/>
          <p:nvPr/>
        </p:nvSpPr>
        <p:spPr>
          <a:xfrm>
            <a:off x="108487" y="3378301"/>
            <a:ext cx="2314413" cy="1494540"/>
          </a:xfrm>
          <a:prstGeom prst="flowChartPunchedTap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Wstęga: nachylona w górę 3">
            <a:extLst>
              <a:ext uri="{FF2B5EF4-FFF2-40B4-BE49-F238E27FC236}">
                <a16:creationId xmlns:a16="http://schemas.microsoft.com/office/drawing/2014/main" id="{715220FE-FE62-4C93-9007-DADB043C9960}"/>
              </a:ext>
            </a:extLst>
          </p:cNvPr>
          <p:cNvSpPr/>
          <p:nvPr/>
        </p:nvSpPr>
        <p:spPr>
          <a:xfrm>
            <a:off x="2577884" y="271438"/>
            <a:ext cx="7408190" cy="790414"/>
          </a:xfrm>
          <a:prstGeom prst="ribbon2">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CE481D72-463B-408E-BBC6-179619E7AB91}"/>
              </a:ext>
            </a:extLst>
          </p:cNvPr>
          <p:cNvSpPr txBox="1"/>
          <p:nvPr/>
        </p:nvSpPr>
        <p:spPr>
          <a:xfrm>
            <a:off x="2010905" y="0"/>
            <a:ext cx="7846016" cy="461665"/>
          </a:xfrm>
          <a:prstGeom prst="rect">
            <a:avLst/>
          </a:prstGeom>
          <a:noFill/>
        </p:spPr>
        <p:txBody>
          <a:bodyPr wrap="square">
            <a:spAutoFit/>
          </a:bodyPr>
          <a:lstStyle/>
          <a:p>
            <a:pPr algn="ctr"/>
            <a:r>
              <a:rPr lang="pl-PL" sz="2400" dirty="0"/>
              <a:t> </a:t>
            </a:r>
            <a:endParaRPr lang="pl-PL" sz="2400" b="1" dirty="0">
              <a:effectLst>
                <a:outerShdw blurRad="38100" dist="38100" dir="2700000" algn="tl">
                  <a:srgbClr val="000000">
                    <a:alpha val="43137"/>
                  </a:srgbClr>
                </a:outerShdw>
              </a:effectLst>
              <a:latin typeface="Bahnschrift Light" panose="020B0502040204020203" pitchFamily="34" charset="0"/>
            </a:endParaRPr>
          </a:p>
        </p:txBody>
      </p:sp>
      <p:sp>
        <p:nvSpPr>
          <p:cNvPr id="6" name="pole tekstowe 5">
            <a:extLst>
              <a:ext uri="{FF2B5EF4-FFF2-40B4-BE49-F238E27FC236}">
                <a16:creationId xmlns:a16="http://schemas.microsoft.com/office/drawing/2014/main" id="{E8954DDB-29E1-401E-8CB9-689CA0E8EB5E}"/>
              </a:ext>
            </a:extLst>
          </p:cNvPr>
          <p:cNvSpPr txBox="1"/>
          <p:nvPr/>
        </p:nvSpPr>
        <p:spPr>
          <a:xfrm>
            <a:off x="4627535" y="271438"/>
            <a:ext cx="6098582" cy="523220"/>
          </a:xfrm>
          <a:prstGeom prst="rect">
            <a:avLst/>
          </a:prstGeom>
          <a:noFill/>
        </p:spPr>
        <p:txBody>
          <a:bodyPr wrap="square">
            <a:spAutoFit/>
          </a:bodyPr>
          <a:lstStyle/>
          <a:p>
            <a:r>
              <a:rPr lang="pl-PL" sz="2400" b="1" dirty="0"/>
              <a:t>Opozycja</a:t>
            </a:r>
            <a:r>
              <a:rPr lang="pl-PL" sz="2800" b="1" dirty="0"/>
              <a:t> </a:t>
            </a:r>
            <a:r>
              <a:rPr lang="pl-PL" sz="2400" b="1" dirty="0"/>
              <a:t>demokratyczna</a:t>
            </a:r>
            <a:endParaRPr lang="pl-PL" sz="2800" b="1" dirty="0"/>
          </a:p>
        </p:txBody>
      </p:sp>
      <p:sp>
        <p:nvSpPr>
          <p:cNvPr id="8" name="pole tekstowe 7">
            <a:extLst>
              <a:ext uri="{FF2B5EF4-FFF2-40B4-BE49-F238E27FC236}">
                <a16:creationId xmlns:a16="http://schemas.microsoft.com/office/drawing/2014/main" id="{1685AEEC-5DBB-48E8-8096-3A06A8AB7A98}"/>
              </a:ext>
            </a:extLst>
          </p:cNvPr>
          <p:cNvSpPr txBox="1"/>
          <p:nvPr/>
        </p:nvSpPr>
        <p:spPr>
          <a:xfrm>
            <a:off x="3834268" y="3170242"/>
            <a:ext cx="7341023" cy="3416320"/>
          </a:xfrm>
          <a:prstGeom prst="rect">
            <a:avLst/>
          </a:prstGeom>
          <a:noFill/>
        </p:spPr>
        <p:txBody>
          <a:bodyPr wrap="square">
            <a:spAutoFit/>
          </a:bodyPr>
          <a:lstStyle/>
          <a:p>
            <a:pPr algn="ctr"/>
            <a:r>
              <a:rPr lang="pl-PL" b="1" dirty="0">
                <a:latin typeface="Arial Black" panose="020B0A04020102020204" pitchFamily="34" charset="0"/>
              </a:rPr>
              <a:t>Lech Kaczyński jesienią 1977roku za pośrednictwem brata Jarosława nawiązał współpracę z Biurem Interwencyjnym Komitetu Samoobrony Społecznej „KOR”, kierowanym przez Zofię i Zbigniewa Romaszewskich. Prowadził szkolenia z zakresu prawa pracy dla robotników. Od 1978 działał w Wolnych Związkach Zawodowych. W latach 1978–1980 wraz z Joanną i Andrzejem Gwiazdami prowadził dla robotników wykłady z prawa pracy i historii PRL. Pisywał w niezależnym „Robotniku Wybrzeża” oraz kolportował wśród robotników pisma „Robotnik” i „Biuletyn Informacyjny KSS „KOR””.</a:t>
            </a:r>
          </a:p>
        </p:txBody>
      </p:sp>
      <p:sp>
        <p:nvSpPr>
          <p:cNvPr id="9" name="Strzałka: w prawo 8">
            <a:extLst>
              <a:ext uri="{FF2B5EF4-FFF2-40B4-BE49-F238E27FC236}">
                <a16:creationId xmlns:a16="http://schemas.microsoft.com/office/drawing/2014/main" id="{F9D8C6A0-BC67-4C4C-9C49-DC36CF3B7B15}"/>
              </a:ext>
            </a:extLst>
          </p:cNvPr>
          <p:cNvSpPr/>
          <p:nvPr/>
        </p:nvSpPr>
        <p:spPr>
          <a:xfrm>
            <a:off x="-433952" y="1766807"/>
            <a:ext cx="12801600" cy="1332854"/>
          </a:xfrm>
          <a:prstGeom prst="rightArrow">
            <a:avLst/>
          </a:prstGeom>
          <a:solidFill>
            <a:schemeClr val="bg1"/>
          </a:solidFill>
          <a:ln>
            <a:solidFill>
              <a:schemeClr val="bg1"/>
            </a:solidFill>
          </a:ln>
          <a:effectLst>
            <a:softEdge rad="3175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cxnSp>
        <p:nvCxnSpPr>
          <p:cNvPr id="11" name="Łącznik prosty ze strzałką 10">
            <a:extLst>
              <a:ext uri="{FF2B5EF4-FFF2-40B4-BE49-F238E27FC236}">
                <a16:creationId xmlns:a16="http://schemas.microsoft.com/office/drawing/2014/main" id="{CBE41A1A-8BF8-4AEE-816F-1DA115FD0C14}"/>
              </a:ext>
            </a:extLst>
          </p:cNvPr>
          <p:cNvCxnSpPr/>
          <p:nvPr/>
        </p:nvCxnSpPr>
        <p:spPr>
          <a:xfrm>
            <a:off x="977416" y="1628520"/>
            <a:ext cx="0" cy="1929387"/>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Prostokąt 12">
            <a:extLst>
              <a:ext uri="{FF2B5EF4-FFF2-40B4-BE49-F238E27FC236}">
                <a16:creationId xmlns:a16="http://schemas.microsoft.com/office/drawing/2014/main" id="{64E2D9D6-57BD-4B75-A33A-773E966CA93F}"/>
              </a:ext>
            </a:extLst>
          </p:cNvPr>
          <p:cNvSpPr/>
          <p:nvPr/>
        </p:nvSpPr>
        <p:spPr>
          <a:xfrm rot="20838689">
            <a:off x="0" y="2171623"/>
            <a:ext cx="915635" cy="523220"/>
          </a:xfrm>
          <a:prstGeom prst="rect">
            <a:avLst/>
          </a:prstGeom>
          <a:noFill/>
        </p:spPr>
        <p:txBody>
          <a:bodyPr wrap="none" lIns="91440" tIns="45720" rIns="91440" bIns="45720">
            <a:spAutoFit/>
          </a:bodyPr>
          <a:lstStyle/>
          <a:p>
            <a:pPr algn="ctr"/>
            <a:r>
              <a:rPr lang="pl-PL" sz="2800" b="1" cap="none" spc="0" dirty="0">
                <a:ln w="22225">
                  <a:solidFill>
                    <a:schemeClr val="accent2"/>
                  </a:solidFill>
                  <a:prstDash val="solid"/>
                </a:ln>
                <a:solidFill>
                  <a:schemeClr val="accent2">
                    <a:lumMod val="40000"/>
                    <a:lumOff val="60000"/>
                  </a:schemeClr>
                </a:solidFill>
                <a:effectLst/>
              </a:rPr>
              <a:t>1971</a:t>
            </a:r>
          </a:p>
        </p:txBody>
      </p:sp>
      <p:sp>
        <p:nvSpPr>
          <p:cNvPr id="14" name="pole tekstowe 13">
            <a:extLst>
              <a:ext uri="{FF2B5EF4-FFF2-40B4-BE49-F238E27FC236}">
                <a16:creationId xmlns:a16="http://schemas.microsoft.com/office/drawing/2014/main" id="{CEB68D8A-7395-4FDB-85E7-D06B6DCCA186}"/>
              </a:ext>
            </a:extLst>
          </p:cNvPr>
          <p:cNvSpPr txBox="1"/>
          <p:nvPr/>
        </p:nvSpPr>
        <p:spPr>
          <a:xfrm>
            <a:off x="244104" y="3703791"/>
            <a:ext cx="2018646" cy="1015663"/>
          </a:xfrm>
          <a:prstGeom prst="rect">
            <a:avLst/>
          </a:prstGeom>
          <a:noFill/>
        </p:spPr>
        <p:txBody>
          <a:bodyPr wrap="square" rtlCol="0">
            <a:spAutoFit/>
          </a:bodyPr>
          <a:lstStyle/>
          <a:p>
            <a:r>
              <a:rPr lang="pl-PL" sz="2000" b="1" dirty="0"/>
              <a:t>Lech Kaczyński przeprowadza się do Sopotu</a:t>
            </a:r>
          </a:p>
        </p:txBody>
      </p:sp>
      <p:sp>
        <p:nvSpPr>
          <p:cNvPr id="16" name="Strzałka: w dół 15">
            <a:extLst>
              <a:ext uri="{FF2B5EF4-FFF2-40B4-BE49-F238E27FC236}">
                <a16:creationId xmlns:a16="http://schemas.microsoft.com/office/drawing/2014/main" id="{806B85B5-AE11-448C-B907-D1D0CBE9759A}"/>
              </a:ext>
            </a:extLst>
          </p:cNvPr>
          <p:cNvSpPr/>
          <p:nvPr/>
        </p:nvSpPr>
        <p:spPr>
          <a:xfrm rot="1069464">
            <a:off x="10640877" y="1696226"/>
            <a:ext cx="170479" cy="13328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18" name="Prostokąt 17">
            <a:extLst>
              <a:ext uri="{FF2B5EF4-FFF2-40B4-BE49-F238E27FC236}">
                <a16:creationId xmlns:a16="http://schemas.microsoft.com/office/drawing/2014/main" id="{06A10973-6DE5-4818-89BA-722F88A1DED1}"/>
              </a:ext>
            </a:extLst>
          </p:cNvPr>
          <p:cNvSpPr/>
          <p:nvPr/>
        </p:nvSpPr>
        <p:spPr>
          <a:xfrm>
            <a:off x="5668682" y="2212812"/>
            <a:ext cx="1757211" cy="523220"/>
          </a:xfrm>
          <a:prstGeom prst="rect">
            <a:avLst/>
          </a:prstGeom>
          <a:noFill/>
        </p:spPr>
        <p:txBody>
          <a:bodyPr wrap="none" lIns="91440" tIns="45720" rIns="91440" bIns="45720">
            <a:spAutoFit/>
          </a:bodyPr>
          <a:lstStyle/>
          <a:p>
            <a:pPr algn="ctr"/>
            <a:r>
              <a:rPr lang="pl-PL" sz="2800" b="1" cap="none" spc="0" dirty="0">
                <a:ln w="22225">
                  <a:solidFill>
                    <a:schemeClr val="accent2"/>
                  </a:solidFill>
                  <a:prstDash val="solid"/>
                </a:ln>
                <a:solidFill>
                  <a:schemeClr val="accent2">
                    <a:lumMod val="40000"/>
                    <a:lumOff val="60000"/>
                  </a:schemeClr>
                </a:solidFill>
                <a:effectLst/>
              </a:rPr>
              <a:t>1977-1980</a:t>
            </a:r>
          </a:p>
        </p:txBody>
      </p:sp>
    </p:spTree>
    <p:extLst>
      <p:ext uri="{BB962C8B-B14F-4D97-AF65-F5344CB8AC3E}">
        <p14:creationId xmlns:p14="http://schemas.microsoft.com/office/powerpoint/2010/main" val="369075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7000" b="-7000"/>
          </a:stretch>
        </a:blipFill>
        <a:effectLst/>
      </p:bgPr>
    </p:bg>
    <p:spTree>
      <p:nvGrpSpPr>
        <p:cNvPr id="1" name=""/>
        <p:cNvGrpSpPr/>
        <p:nvPr/>
      </p:nvGrpSpPr>
      <p:grpSpPr>
        <a:xfrm>
          <a:off x="0" y="0"/>
          <a:ext cx="0" cy="0"/>
          <a:chOff x="0" y="0"/>
          <a:chExt cx="0" cy="0"/>
        </a:xfrm>
      </p:grpSpPr>
      <p:sp>
        <p:nvSpPr>
          <p:cNvPr id="2" name="Strzałka: w prawo 1">
            <a:extLst>
              <a:ext uri="{FF2B5EF4-FFF2-40B4-BE49-F238E27FC236}">
                <a16:creationId xmlns:a16="http://schemas.microsoft.com/office/drawing/2014/main" id="{235D0B0B-ABF5-4721-9C0E-446BDEF4D61E}"/>
              </a:ext>
            </a:extLst>
          </p:cNvPr>
          <p:cNvSpPr/>
          <p:nvPr/>
        </p:nvSpPr>
        <p:spPr>
          <a:xfrm>
            <a:off x="-433952" y="1286358"/>
            <a:ext cx="13654007" cy="1832675"/>
          </a:xfrm>
          <a:prstGeom prst="rightArrow">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6" name="Łącznik prosty ze strzałką 5">
            <a:extLst>
              <a:ext uri="{FF2B5EF4-FFF2-40B4-BE49-F238E27FC236}">
                <a16:creationId xmlns:a16="http://schemas.microsoft.com/office/drawing/2014/main" id="{5A46695F-DF4A-42DA-8C95-A0314E83CF12}"/>
              </a:ext>
            </a:extLst>
          </p:cNvPr>
          <p:cNvCxnSpPr/>
          <p:nvPr/>
        </p:nvCxnSpPr>
        <p:spPr>
          <a:xfrm>
            <a:off x="1162373" y="1580827"/>
            <a:ext cx="0" cy="153820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pole tekstowe 9">
            <a:extLst>
              <a:ext uri="{FF2B5EF4-FFF2-40B4-BE49-F238E27FC236}">
                <a16:creationId xmlns:a16="http://schemas.microsoft.com/office/drawing/2014/main" id="{B9C9CA55-489C-4AF4-B1EF-798A45B8CD9E}"/>
              </a:ext>
            </a:extLst>
          </p:cNvPr>
          <p:cNvSpPr txBox="1"/>
          <p:nvPr/>
        </p:nvSpPr>
        <p:spPr>
          <a:xfrm rot="21070211">
            <a:off x="-2824625" y="1970012"/>
            <a:ext cx="6842500" cy="523220"/>
          </a:xfrm>
          <a:prstGeom prst="rect">
            <a:avLst/>
          </a:prstGeom>
          <a:noFill/>
        </p:spPr>
        <p:txBody>
          <a:bodyPr wrap="square">
            <a:spAutoFit/>
          </a:bodyPr>
          <a:lstStyle/>
          <a:p>
            <a:pPr algn="ctr"/>
            <a:r>
              <a:rPr lang="pl-PL" sz="2800" b="1" cap="none" spc="0" dirty="0">
                <a:ln w="22225">
                  <a:solidFill>
                    <a:schemeClr val="accent2"/>
                  </a:solidFill>
                  <a:prstDash val="solid"/>
                </a:ln>
                <a:solidFill>
                  <a:schemeClr val="accent2">
                    <a:lumMod val="40000"/>
                    <a:lumOff val="60000"/>
                  </a:schemeClr>
                </a:solidFill>
                <a:effectLst/>
              </a:rPr>
              <a:t>1981</a:t>
            </a:r>
          </a:p>
        </p:txBody>
      </p:sp>
      <p:sp>
        <p:nvSpPr>
          <p:cNvPr id="12" name="pole tekstowe 11">
            <a:extLst>
              <a:ext uri="{FF2B5EF4-FFF2-40B4-BE49-F238E27FC236}">
                <a16:creationId xmlns:a16="http://schemas.microsoft.com/office/drawing/2014/main" id="{9FF532C9-59C0-4214-B408-FCE809A12667}"/>
              </a:ext>
            </a:extLst>
          </p:cNvPr>
          <p:cNvSpPr txBox="1"/>
          <p:nvPr/>
        </p:nvSpPr>
        <p:spPr>
          <a:xfrm>
            <a:off x="135612" y="3198168"/>
            <a:ext cx="2933051" cy="3416320"/>
          </a:xfrm>
          <a:prstGeom prst="rect">
            <a:avLst/>
          </a:prstGeom>
          <a:noFill/>
        </p:spPr>
        <p:txBody>
          <a:bodyPr wrap="square">
            <a:spAutoFit/>
          </a:bodyPr>
          <a:lstStyle/>
          <a:p>
            <a:r>
              <a:rPr lang="pl-PL" b="1" dirty="0"/>
              <a:t>Został delegatem gdańskiego Niezależnego Samorządnego Związku Zawodowego „Solidarność” na I Zjazd Krajowy Delegatów związku w Gdańsku; wybrano go na członka komisji programowej. Przewodniczył zespołowi do spraw uregulowania stosunków z Polską Zjednoczoną Partią Robotniczą</a:t>
            </a:r>
          </a:p>
        </p:txBody>
      </p:sp>
      <p:cxnSp>
        <p:nvCxnSpPr>
          <p:cNvPr id="14" name="Łącznik prosty ze strzałką 13">
            <a:extLst>
              <a:ext uri="{FF2B5EF4-FFF2-40B4-BE49-F238E27FC236}">
                <a16:creationId xmlns:a16="http://schemas.microsoft.com/office/drawing/2014/main" id="{3216828B-8E4E-435B-9E63-F0813EB8B597}"/>
              </a:ext>
            </a:extLst>
          </p:cNvPr>
          <p:cNvCxnSpPr/>
          <p:nvPr/>
        </p:nvCxnSpPr>
        <p:spPr>
          <a:xfrm flipV="1">
            <a:off x="3222902" y="1447950"/>
            <a:ext cx="0" cy="15033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Prostokąt 15">
            <a:extLst>
              <a:ext uri="{FF2B5EF4-FFF2-40B4-BE49-F238E27FC236}">
                <a16:creationId xmlns:a16="http://schemas.microsoft.com/office/drawing/2014/main" id="{79042267-ADB1-45C6-AC71-45349099BE85}"/>
              </a:ext>
            </a:extLst>
          </p:cNvPr>
          <p:cNvSpPr/>
          <p:nvPr/>
        </p:nvSpPr>
        <p:spPr>
          <a:xfrm rot="20977817">
            <a:off x="2056132" y="1954771"/>
            <a:ext cx="915635" cy="523220"/>
          </a:xfrm>
          <a:prstGeom prst="rect">
            <a:avLst/>
          </a:prstGeom>
          <a:noFill/>
        </p:spPr>
        <p:txBody>
          <a:bodyPr wrap="none" lIns="91440" tIns="45720" rIns="91440" bIns="45720">
            <a:spAutoFit/>
          </a:bodyPr>
          <a:lstStyle/>
          <a:p>
            <a:pPr algn="ctr"/>
            <a:r>
              <a:rPr lang="pl-PL" sz="2800" b="1" cap="none" spc="0" dirty="0">
                <a:ln w="22225">
                  <a:solidFill>
                    <a:schemeClr val="accent2"/>
                  </a:solidFill>
                  <a:prstDash val="solid"/>
                </a:ln>
                <a:solidFill>
                  <a:schemeClr val="accent2">
                    <a:lumMod val="40000"/>
                    <a:lumOff val="60000"/>
                  </a:schemeClr>
                </a:solidFill>
                <a:effectLst/>
              </a:rPr>
              <a:t>1982</a:t>
            </a:r>
          </a:p>
        </p:txBody>
      </p:sp>
      <p:sp>
        <p:nvSpPr>
          <p:cNvPr id="18" name="pole tekstowe 17">
            <a:extLst>
              <a:ext uri="{FF2B5EF4-FFF2-40B4-BE49-F238E27FC236}">
                <a16:creationId xmlns:a16="http://schemas.microsoft.com/office/drawing/2014/main" id="{89621C12-41FB-47DE-8280-B83A769D1B90}"/>
              </a:ext>
            </a:extLst>
          </p:cNvPr>
          <p:cNvSpPr txBox="1"/>
          <p:nvPr/>
        </p:nvSpPr>
        <p:spPr>
          <a:xfrm>
            <a:off x="1162373" y="159456"/>
            <a:ext cx="3175171" cy="1200329"/>
          </a:xfrm>
          <a:prstGeom prst="rect">
            <a:avLst/>
          </a:prstGeom>
          <a:noFill/>
        </p:spPr>
        <p:txBody>
          <a:bodyPr wrap="square">
            <a:spAutoFit/>
          </a:bodyPr>
          <a:lstStyle/>
          <a:p>
            <a:pPr algn="ctr"/>
            <a:r>
              <a:rPr lang="pl-PL" b="1" dirty="0"/>
              <a:t>W czasie stanu wojennego był internowany w Strzebielinku od 13 grudnia 1981 do 15 października 1982</a:t>
            </a:r>
          </a:p>
        </p:txBody>
      </p:sp>
      <p:cxnSp>
        <p:nvCxnSpPr>
          <p:cNvPr id="20" name="Łącznik prosty ze strzałką 19">
            <a:extLst>
              <a:ext uri="{FF2B5EF4-FFF2-40B4-BE49-F238E27FC236}">
                <a16:creationId xmlns:a16="http://schemas.microsoft.com/office/drawing/2014/main" id="{6EA9EBAD-5F87-4D72-A801-F4D175AED51B}"/>
              </a:ext>
            </a:extLst>
          </p:cNvPr>
          <p:cNvCxnSpPr>
            <a:cxnSpLocks/>
          </p:cNvCxnSpPr>
          <p:nvPr/>
        </p:nvCxnSpPr>
        <p:spPr>
          <a:xfrm>
            <a:off x="5286125" y="1580827"/>
            <a:ext cx="0" cy="26146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pole tekstowe 22">
            <a:extLst>
              <a:ext uri="{FF2B5EF4-FFF2-40B4-BE49-F238E27FC236}">
                <a16:creationId xmlns:a16="http://schemas.microsoft.com/office/drawing/2014/main" id="{7E7C3F4F-1705-4E1B-99E5-83CA48EEBB58}"/>
              </a:ext>
            </a:extLst>
          </p:cNvPr>
          <p:cNvSpPr txBox="1"/>
          <p:nvPr/>
        </p:nvSpPr>
        <p:spPr>
          <a:xfrm>
            <a:off x="3800985" y="4300922"/>
            <a:ext cx="3586565" cy="1477328"/>
          </a:xfrm>
          <a:prstGeom prst="rect">
            <a:avLst/>
          </a:prstGeom>
          <a:noFill/>
        </p:spPr>
        <p:txBody>
          <a:bodyPr wrap="square">
            <a:spAutoFit/>
          </a:bodyPr>
          <a:lstStyle/>
          <a:p>
            <a:pPr algn="ctr"/>
            <a:r>
              <a:rPr lang="pl-PL" b="1" dirty="0"/>
              <a:t>Brał udział w posiedzeniach Tymczasowej Komisji Koordynacyjnej oraz w pracach tajnej Regionalnej Komisji Koordynacyjnej NSZZ „Solidarność”</a:t>
            </a:r>
          </a:p>
        </p:txBody>
      </p:sp>
      <p:sp>
        <p:nvSpPr>
          <p:cNvPr id="25" name="Prostokąt 24">
            <a:extLst>
              <a:ext uri="{FF2B5EF4-FFF2-40B4-BE49-F238E27FC236}">
                <a16:creationId xmlns:a16="http://schemas.microsoft.com/office/drawing/2014/main" id="{79FF2D71-C5AE-467D-A782-B1DB7D35EDDA}"/>
              </a:ext>
            </a:extLst>
          </p:cNvPr>
          <p:cNvSpPr/>
          <p:nvPr/>
        </p:nvSpPr>
        <p:spPr>
          <a:xfrm rot="20885417">
            <a:off x="4157576" y="1944056"/>
            <a:ext cx="915635" cy="523220"/>
          </a:xfrm>
          <a:prstGeom prst="rect">
            <a:avLst/>
          </a:prstGeom>
          <a:noFill/>
        </p:spPr>
        <p:txBody>
          <a:bodyPr wrap="none" lIns="91440" tIns="45720" rIns="91440" bIns="45720">
            <a:spAutoFit/>
          </a:bodyPr>
          <a:lstStyle/>
          <a:p>
            <a:pPr algn="ctr"/>
            <a:r>
              <a:rPr lang="pl-PL" sz="2800" b="1" cap="none" spc="0" dirty="0">
                <a:ln w="22225">
                  <a:solidFill>
                    <a:schemeClr val="accent2"/>
                  </a:solidFill>
                  <a:prstDash val="solid"/>
                </a:ln>
                <a:solidFill>
                  <a:schemeClr val="accent2">
                    <a:lumMod val="40000"/>
                    <a:lumOff val="60000"/>
                  </a:schemeClr>
                </a:solidFill>
                <a:effectLst/>
              </a:rPr>
              <a:t>1983</a:t>
            </a:r>
          </a:p>
        </p:txBody>
      </p:sp>
      <p:cxnSp>
        <p:nvCxnSpPr>
          <p:cNvPr id="27" name="Łącznik prosty ze strzałką 26">
            <a:extLst>
              <a:ext uri="{FF2B5EF4-FFF2-40B4-BE49-F238E27FC236}">
                <a16:creationId xmlns:a16="http://schemas.microsoft.com/office/drawing/2014/main" id="{5190B3EE-CBD3-4AA1-8031-52B982B9F280}"/>
              </a:ext>
            </a:extLst>
          </p:cNvPr>
          <p:cNvCxnSpPr>
            <a:cxnSpLocks/>
          </p:cNvCxnSpPr>
          <p:nvPr/>
        </p:nvCxnSpPr>
        <p:spPr>
          <a:xfrm flipV="1">
            <a:off x="7046660" y="1485581"/>
            <a:ext cx="0" cy="17005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Prostokąt 28">
            <a:extLst>
              <a:ext uri="{FF2B5EF4-FFF2-40B4-BE49-F238E27FC236}">
                <a16:creationId xmlns:a16="http://schemas.microsoft.com/office/drawing/2014/main" id="{1045B624-81C0-4842-A205-8F0C1E669AA8}"/>
              </a:ext>
            </a:extLst>
          </p:cNvPr>
          <p:cNvSpPr/>
          <p:nvPr/>
        </p:nvSpPr>
        <p:spPr>
          <a:xfrm rot="20960492">
            <a:off x="5986255" y="1894496"/>
            <a:ext cx="915635" cy="523220"/>
          </a:xfrm>
          <a:prstGeom prst="rect">
            <a:avLst/>
          </a:prstGeom>
          <a:noFill/>
        </p:spPr>
        <p:txBody>
          <a:bodyPr wrap="none" lIns="91440" tIns="45720" rIns="91440" bIns="45720">
            <a:spAutoFit/>
          </a:bodyPr>
          <a:lstStyle/>
          <a:p>
            <a:pPr algn="ctr"/>
            <a:r>
              <a:rPr lang="pl-PL" sz="2800" b="1" cap="none" spc="0" dirty="0">
                <a:ln w="22225">
                  <a:solidFill>
                    <a:schemeClr val="accent2"/>
                  </a:solidFill>
                  <a:prstDash val="solid"/>
                </a:ln>
                <a:solidFill>
                  <a:schemeClr val="accent2">
                    <a:lumMod val="40000"/>
                    <a:lumOff val="60000"/>
                  </a:schemeClr>
                </a:solidFill>
                <a:effectLst/>
              </a:rPr>
              <a:t>1985</a:t>
            </a:r>
            <a:endParaRPr lang="pl-PL" sz="5400" b="1" cap="none" spc="0" dirty="0">
              <a:ln w="22225">
                <a:solidFill>
                  <a:schemeClr val="accent2"/>
                </a:solidFill>
                <a:prstDash val="solid"/>
              </a:ln>
              <a:solidFill>
                <a:schemeClr val="accent2">
                  <a:lumMod val="40000"/>
                  <a:lumOff val="60000"/>
                </a:schemeClr>
              </a:solidFill>
              <a:effectLst/>
            </a:endParaRPr>
          </a:p>
        </p:txBody>
      </p:sp>
      <p:sp>
        <p:nvSpPr>
          <p:cNvPr id="31" name="pole tekstowe 30">
            <a:extLst>
              <a:ext uri="{FF2B5EF4-FFF2-40B4-BE49-F238E27FC236}">
                <a16:creationId xmlns:a16="http://schemas.microsoft.com/office/drawing/2014/main" id="{C41316A5-04A3-4E1E-A54A-88898F2BDCD5}"/>
              </a:ext>
            </a:extLst>
          </p:cNvPr>
          <p:cNvSpPr txBox="1"/>
          <p:nvPr/>
        </p:nvSpPr>
        <p:spPr>
          <a:xfrm>
            <a:off x="5140242" y="201370"/>
            <a:ext cx="3175172" cy="1200329"/>
          </a:xfrm>
          <a:prstGeom prst="rect">
            <a:avLst/>
          </a:prstGeom>
          <a:noFill/>
        </p:spPr>
        <p:txBody>
          <a:bodyPr wrap="square">
            <a:spAutoFit/>
          </a:bodyPr>
          <a:lstStyle/>
          <a:p>
            <a:pPr algn="ctr"/>
            <a:r>
              <a:rPr lang="pl-PL" b="1" dirty="0"/>
              <a:t>Od 1985 wchodził w skład regionalnej Rady Pomocy Więźniom Politycznym w Gdańsku</a:t>
            </a:r>
            <a:endParaRPr lang="pl-PL" dirty="0"/>
          </a:p>
        </p:txBody>
      </p:sp>
      <p:sp>
        <p:nvSpPr>
          <p:cNvPr id="34" name="Prostokąt 33">
            <a:extLst>
              <a:ext uri="{FF2B5EF4-FFF2-40B4-BE49-F238E27FC236}">
                <a16:creationId xmlns:a16="http://schemas.microsoft.com/office/drawing/2014/main" id="{DEA00A9D-56DA-4A88-8A58-AE1971A4BE9A}"/>
              </a:ext>
            </a:extLst>
          </p:cNvPr>
          <p:cNvSpPr/>
          <p:nvPr/>
        </p:nvSpPr>
        <p:spPr>
          <a:xfrm rot="20907868">
            <a:off x="8783278" y="1894496"/>
            <a:ext cx="915635" cy="523220"/>
          </a:xfrm>
          <a:prstGeom prst="rect">
            <a:avLst/>
          </a:prstGeom>
          <a:noFill/>
        </p:spPr>
        <p:txBody>
          <a:bodyPr wrap="none" lIns="91440" tIns="45720" rIns="91440" bIns="45720">
            <a:spAutoFit/>
          </a:bodyPr>
          <a:lstStyle/>
          <a:p>
            <a:pPr algn="ctr"/>
            <a:r>
              <a:rPr lang="pl-PL" sz="2800" b="1" cap="none" spc="0" dirty="0">
                <a:ln w="22225">
                  <a:solidFill>
                    <a:schemeClr val="accent2"/>
                  </a:solidFill>
                  <a:prstDash val="solid"/>
                </a:ln>
                <a:solidFill>
                  <a:schemeClr val="accent2">
                    <a:lumMod val="40000"/>
                    <a:lumOff val="60000"/>
                  </a:schemeClr>
                </a:solidFill>
                <a:effectLst/>
              </a:rPr>
              <a:t>1988</a:t>
            </a:r>
          </a:p>
        </p:txBody>
      </p:sp>
      <p:sp>
        <p:nvSpPr>
          <p:cNvPr id="36" name="pole tekstowe 35">
            <a:extLst>
              <a:ext uri="{FF2B5EF4-FFF2-40B4-BE49-F238E27FC236}">
                <a16:creationId xmlns:a16="http://schemas.microsoft.com/office/drawing/2014/main" id="{E9F91B80-ABF8-4E56-9FD7-9F1283226FFD}"/>
              </a:ext>
            </a:extLst>
          </p:cNvPr>
          <p:cNvSpPr txBox="1"/>
          <p:nvPr/>
        </p:nvSpPr>
        <p:spPr>
          <a:xfrm>
            <a:off x="8592303" y="114956"/>
            <a:ext cx="3175172" cy="1200329"/>
          </a:xfrm>
          <a:prstGeom prst="rect">
            <a:avLst/>
          </a:prstGeom>
          <a:noFill/>
        </p:spPr>
        <p:txBody>
          <a:bodyPr wrap="square">
            <a:spAutoFit/>
          </a:bodyPr>
          <a:lstStyle/>
          <a:p>
            <a:r>
              <a:rPr lang="pl-PL" b="1" dirty="0"/>
              <a:t>W czasie strajków w 1988 w maju i sierpniu był doradcą robotników strajkujących w Stoczni Gdańskiej</a:t>
            </a:r>
          </a:p>
        </p:txBody>
      </p:sp>
      <p:sp>
        <p:nvSpPr>
          <p:cNvPr id="38" name="pole tekstowe 37">
            <a:extLst>
              <a:ext uri="{FF2B5EF4-FFF2-40B4-BE49-F238E27FC236}">
                <a16:creationId xmlns:a16="http://schemas.microsoft.com/office/drawing/2014/main" id="{7B29A585-990E-4937-9532-032653B74EAC}"/>
              </a:ext>
            </a:extLst>
          </p:cNvPr>
          <p:cNvSpPr txBox="1"/>
          <p:nvPr/>
        </p:nvSpPr>
        <p:spPr>
          <a:xfrm>
            <a:off x="8433230" y="2892900"/>
            <a:ext cx="3758770" cy="2862322"/>
          </a:xfrm>
          <a:prstGeom prst="rect">
            <a:avLst/>
          </a:prstGeom>
          <a:noFill/>
        </p:spPr>
        <p:txBody>
          <a:bodyPr wrap="square">
            <a:spAutoFit/>
          </a:bodyPr>
          <a:lstStyle/>
          <a:p>
            <a:r>
              <a:rPr lang="pl-PL" b="1" dirty="0"/>
              <a:t>Pod koniec lat 80. stał się bliskim współpracownikiem Lecha Wałęsy, lidera „Solidarności” i późniejszego prezydenta Polski. 16 września 1988 brał udział w rozmowach „Solidarności” z przedstawicielami władz w Magdalence pod Warszawą. Od grudnia tego roku należał do Komitetu Obywatelskiego przy Lechu Wałęsie.</a:t>
            </a:r>
          </a:p>
        </p:txBody>
      </p:sp>
      <p:cxnSp>
        <p:nvCxnSpPr>
          <p:cNvPr id="40" name="Łącznik prosty ze strzałką 39">
            <a:extLst>
              <a:ext uri="{FF2B5EF4-FFF2-40B4-BE49-F238E27FC236}">
                <a16:creationId xmlns:a16="http://schemas.microsoft.com/office/drawing/2014/main" id="{7BA23525-86D9-4676-A0AF-1FAB117E7430}"/>
              </a:ext>
            </a:extLst>
          </p:cNvPr>
          <p:cNvCxnSpPr>
            <a:cxnSpLocks/>
          </p:cNvCxnSpPr>
          <p:nvPr/>
        </p:nvCxnSpPr>
        <p:spPr>
          <a:xfrm flipH="1">
            <a:off x="10106162" y="1447950"/>
            <a:ext cx="16133" cy="1337686"/>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836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9000" b="-9000"/>
          </a:stretch>
        </a:blipFill>
        <a:effectLst/>
      </p:bgPr>
    </p:bg>
    <p:spTree>
      <p:nvGrpSpPr>
        <p:cNvPr id="1" name=""/>
        <p:cNvGrpSpPr/>
        <p:nvPr/>
      </p:nvGrpSpPr>
      <p:grpSpPr>
        <a:xfrm>
          <a:off x="0" y="0"/>
          <a:ext cx="0" cy="0"/>
          <a:chOff x="0" y="0"/>
          <a:chExt cx="0" cy="0"/>
        </a:xfrm>
      </p:grpSpPr>
      <p:sp>
        <p:nvSpPr>
          <p:cNvPr id="16" name="Zwój: poziomy 15">
            <a:extLst>
              <a:ext uri="{FF2B5EF4-FFF2-40B4-BE49-F238E27FC236}">
                <a16:creationId xmlns:a16="http://schemas.microsoft.com/office/drawing/2014/main" id="{37226839-5F87-4F0A-9448-2396D9F50162}"/>
              </a:ext>
            </a:extLst>
          </p:cNvPr>
          <p:cNvSpPr/>
          <p:nvPr/>
        </p:nvSpPr>
        <p:spPr>
          <a:xfrm>
            <a:off x="4446269" y="4229745"/>
            <a:ext cx="3554730" cy="2275456"/>
          </a:xfrm>
          <a:prstGeom prst="horizontalScroll">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Zwój: pionowy 12">
            <a:extLst>
              <a:ext uri="{FF2B5EF4-FFF2-40B4-BE49-F238E27FC236}">
                <a16:creationId xmlns:a16="http://schemas.microsoft.com/office/drawing/2014/main" id="{A52ABFB6-B696-47FA-8BE6-C88D03D738E0}"/>
              </a:ext>
            </a:extLst>
          </p:cNvPr>
          <p:cNvSpPr/>
          <p:nvPr/>
        </p:nvSpPr>
        <p:spPr>
          <a:xfrm>
            <a:off x="542082" y="426719"/>
            <a:ext cx="3587958" cy="2717215"/>
          </a:xfrm>
          <a:prstGeom prst="verticalScroll">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trzałka: w prawo 1">
            <a:extLst>
              <a:ext uri="{FF2B5EF4-FFF2-40B4-BE49-F238E27FC236}">
                <a16:creationId xmlns:a16="http://schemas.microsoft.com/office/drawing/2014/main" id="{27FB9677-FA02-47C8-98DD-04EF87A961BE}"/>
              </a:ext>
            </a:extLst>
          </p:cNvPr>
          <p:cNvSpPr/>
          <p:nvPr/>
        </p:nvSpPr>
        <p:spPr>
          <a:xfrm>
            <a:off x="-320041" y="2806769"/>
            <a:ext cx="13491533" cy="1966993"/>
          </a:xfrm>
          <a:prstGeom prst="rightArrow">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0392F962-AE92-4609-B5A1-FF8300BADDA6}"/>
              </a:ext>
            </a:extLst>
          </p:cNvPr>
          <p:cNvSpPr/>
          <p:nvPr/>
        </p:nvSpPr>
        <p:spPr>
          <a:xfrm>
            <a:off x="5304904" y="3400481"/>
            <a:ext cx="1120821" cy="646331"/>
          </a:xfrm>
          <a:prstGeom prst="rect">
            <a:avLst/>
          </a:prstGeom>
          <a:noFill/>
        </p:spPr>
        <p:txBody>
          <a:bodyPr wrap="none" lIns="91440" tIns="45720" rIns="91440" bIns="45720">
            <a:spAutoFit/>
          </a:bodyPr>
          <a:lstStyle/>
          <a:p>
            <a:pPr algn="ctr"/>
            <a:r>
              <a:rPr lang="pl-PL" sz="3600" b="1" cap="none" spc="0" dirty="0">
                <a:ln w="22225">
                  <a:solidFill>
                    <a:schemeClr val="accent2"/>
                  </a:solidFill>
                  <a:prstDash val="solid"/>
                </a:ln>
                <a:solidFill>
                  <a:schemeClr val="accent2">
                    <a:lumMod val="40000"/>
                    <a:lumOff val="60000"/>
                  </a:schemeClr>
                </a:solidFill>
                <a:effectLst/>
              </a:rPr>
              <a:t>1989</a:t>
            </a:r>
          </a:p>
        </p:txBody>
      </p:sp>
      <p:sp>
        <p:nvSpPr>
          <p:cNvPr id="11" name="pole tekstowe 10">
            <a:extLst>
              <a:ext uri="{FF2B5EF4-FFF2-40B4-BE49-F238E27FC236}">
                <a16:creationId xmlns:a16="http://schemas.microsoft.com/office/drawing/2014/main" id="{3698C877-C9FD-484C-90CA-B809A39B5878}"/>
              </a:ext>
            </a:extLst>
          </p:cNvPr>
          <p:cNvSpPr txBox="1"/>
          <p:nvPr/>
        </p:nvSpPr>
        <p:spPr>
          <a:xfrm>
            <a:off x="812061" y="953273"/>
            <a:ext cx="3048000" cy="2031325"/>
          </a:xfrm>
          <a:prstGeom prst="rect">
            <a:avLst/>
          </a:prstGeom>
          <a:noFill/>
        </p:spPr>
        <p:txBody>
          <a:bodyPr wrap="square">
            <a:spAutoFit/>
          </a:bodyPr>
          <a:lstStyle/>
          <a:p>
            <a:pPr algn="ctr"/>
            <a:r>
              <a:rPr lang="pl-PL" b="1" dirty="0"/>
              <a:t>Od lutego do kwietnia 1989 brał udział w obradach tzw. </a:t>
            </a:r>
            <a:r>
              <a:rPr lang="pl-PL" b="1" dirty="0" err="1"/>
              <a:t>podstolików</a:t>
            </a:r>
            <a:r>
              <a:rPr lang="pl-PL" b="1" dirty="0"/>
              <a:t> powstałych w związku z rozmowami Okrągłego Stołu (gdzie zasiadał w zespole do spraw pluralizmu związkowego).</a:t>
            </a:r>
          </a:p>
        </p:txBody>
      </p:sp>
      <p:sp>
        <p:nvSpPr>
          <p:cNvPr id="15" name="pole tekstowe 14">
            <a:extLst>
              <a:ext uri="{FF2B5EF4-FFF2-40B4-BE49-F238E27FC236}">
                <a16:creationId xmlns:a16="http://schemas.microsoft.com/office/drawing/2014/main" id="{BB610753-29B8-4A66-AB3A-2CEAC94523EC}"/>
              </a:ext>
            </a:extLst>
          </p:cNvPr>
          <p:cNvSpPr txBox="1"/>
          <p:nvPr/>
        </p:nvSpPr>
        <p:spPr>
          <a:xfrm>
            <a:off x="4639546" y="4773762"/>
            <a:ext cx="3168175" cy="1200329"/>
          </a:xfrm>
          <a:prstGeom prst="rect">
            <a:avLst/>
          </a:prstGeom>
          <a:noFill/>
        </p:spPr>
        <p:txBody>
          <a:bodyPr wrap="square">
            <a:spAutoFit/>
          </a:bodyPr>
          <a:lstStyle/>
          <a:p>
            <a:pPr algn="ctr"/>
            <a:r>
              <a:rPr lang="pl-PL" b="1" dirty="0"/>
              <a:t>Od kwietnia 1989 wchodził w skład prezydium Krajowej Komisji Wykonawczej NSZZ „Solidarność”.</a:t>
            </a:r>
          </a:p>
        </p:txBody>
      </p:sp>
      <p:sp>
        <p:nvSpPr>
          <p:cNvPr id="17" name="Zwój: pionowy 16">
            <a:extLst>
              <a:ext uri="{FF2B5EF4-FFF2-40B4-BE49-F238E27FC236}">
                <a16:creationId xmlns:a16="http://schemas.microsoft.com/office/drawing/2014/main" id="{7E5B3E48-A685-4E9B-8C69-AB52F211C5AF}"/>
              </a:ext>
            </a:extLst>
          </p:cNvPr>
          <p:cNvSpPr/>
          <p:nvPr/>
        </p:nvSpPr>
        <p:spPr>
          <a:xfrm>
            <a:off x="7604760" y="352798"/>
            <a:ext cx="3775179" cy="2791135"/>
          </a:xfrm>
          <a:prstGeom prst="verticalScroll">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tx1"/>
                </a:solidFill>
              </a:rPr>
              <a:t>W lipcu i sierpniu 1989 był ze strony NSZZ „Solidarność” członkiem zespołu ds. negocjacji ze Stronnictwem Demokratycznym i Zjednoczonym Stronnictwem Ludowym w sprawie powołania koalicyjnego rządu</a:t>
            </a:r>
          </a:p>
        </p:txBody>
      </p:sp>
    </p:spTree>
    <p:extLst>
      <p:ext uri="{BB962C8B-B14F-4D97-AF65-F5344CB8AC3E}">
        <p14:creationId xmlns:p14="http://schemas.microsoft.com/office/powerpoint/2010/main" val="237213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5000" r="-33000"/>
          </a:stretch>
        </a:blipFill>
        <a:effectLst/>
      </p:bgPr>
    </p:bg>
    <p:spTree>
      <p:nvGrpSpPr>
        <p:cNvPr id="1" name=""/>
        <p:cNvGrpSpPr/>
        <p:nvPr/>
      </p:nvGrpSpPr>
      <p:grpSpPr>
        <a:xfrm>
          <a:off x="0" y="0"/>
          <a:ext cx="0" cy="0"/>
          <a:chOff x="0" y="0"/>
          <a:chExt cx="0" cy="0"/>
        </a:xfrm>
      </p:grpSpPr>
      <p:sp>
        <p:nvSpPr>
          <p:cNvPr id="7" name="Dymek myśli: chmurka 6">
            <a:extLst>
              <a:ext uri="{FF2B5EF4-FFF2-40B4-BE49-F238E27FC236}">
                <a16:creationId xmlns:a16="http://schemas.microsoft.com/office/drawing/2014/main" id="{1E26C587-6A7F-4E1C-882B-D1096535C991}"/>
              </a:ext>
            </a:extLst>
          </p:cNvPr>
          <p:cNvSpPr/>
          <p:nvPr/>
        </p:nvSpPr>
        <p:spPr>
          <a:xfrm>
            <a:off x="1426083" y="2247703"/>
            <a:ext cx="4427683" cy="2421553"/>
          </a:xfrm>
          <a:prstGeom prst="cloudCallout">
            <a:avLst>
              <a:gd name="adj1" fmla="val -25162"/>
              <a:gd name="adj2" fmla="val 75098"/>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4" name="pole tekstowe 3">
            <a:extLst>
              <a:ext uri="{FF2B5EF4-FFF2-40B4-BE49-F238E27FC236}">
                <a16:creationId xmlns:a16="http://schemas.microsoft.com/office/drawing/2014/main" id="{88A14BDB-5F57-4833-B1C4-9BC68C5F2A01}"/>
              </a:ext>
            </a:extLst>
          </p:cNvPr>
          <p:cNvSpPr txBox="1"/>
          <p:nvPr/>
        </p:nvSpPr>
        <p:spPr>
          <a:xfrm>
            <a:off x="1780181" y="2772876"/>
            <a:ext cx="3719486" cy="954107"/>
          </a:xfrm>
          <a:prstGeom prst="rect">
            <a:avLst/>
          </a:prstGeom>
          <a:noFill/>
        </p:spPr>
        <p:txBody>
          <a:bodyPr wrap="square" rtlCol="0">
            <a:spAutoFit/>
          </a:bodyPr>
          <a:lstStyle/>
          <a:p>
            <a:pPr algn="ctr"/>
            <a:r>
              <a:rPr lang="pl-PL" sz="2800" b="1" dirty="0"/>
              <a:t>Mamo, a czym była NSZZ SOLIDARNOŚĆ?</a:t>
            </a:r>
          </a:p>
        </p:txBody>
      </p:sp>
      <p:pic>
        <p:nvPicPr>
          <p:cNvPr id="6" name="Grafika 5" descr="Uśmiechnięta twarz bez wypełnienia">
            <a:extLst>
              <a:ext uri="{FF2B5EF4-FFF2-40B4-BE49-F238E27FC236}">
                <a16:creationId xmlns:a16="http://schemas.microsoft.com/office/drawing/2014/main" id="{B3759C83-D985-4998-A3FB-879AFA8299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0" y="4252155"/>
            <a:ext cx="2133600" cy="2133600"/>
          </a:xfrm>
          <a:prstGeom prst="rect">
            <a:avLst/>
          </a:prstGeom>
        </p:spPr>
      </p:pic>
      <p:pic>
        <p:nvPicPr>
          <p:cNvPr id="9" name="Grafika 8" descr="Kobieta">
            <a:extLst>
              <a:ext uri="{FF2B5EF4-FFF2-40B4-BE49-F238E27FC236}">
                <a16:creationId xmlns:a16="http://schemas.microsoft.com/office/drawing/2014/main" id="{DB919503-4AE0-434F-A010-5F60F6596D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77127" y="4421207"/>
            <a:ext cx="2421553" cy="2421553"/>
          </a:xfrm>
          <a:prstGeom prst="rect">
            <a:avLst/>
          </a:prstGeom>
        </p:spPr>
      </p:pic>
      <p:sp>
        <p:nvSpPr>
          <p:cNvPr id="10" name="Dymek myśli: chmurka 9">
            <a:extLst>
              <a:ext uri="{FF2B5EF4-FFF2-40B4-BE49-F238E27FC236}">
                <a16:creationId xmlns:a16="http://schemas.microsoft.com/office/drawing/2014/main" id="{530611E1-1DA1-4EEE-B590-8974B658AF6B}"/>
              </a:ext>
            </a:extLst>
          </p:cNvPr>
          <p:cNvSpPr/>
          <p:nvPr/>
        </p:nvSpPr>
        <p:spPr>
          <a:xfrm>
            <a:off x="5853765" y="74593"/>
            <a:ext cx="5740977" cy="3870960"/>
          </a:xfrm>
          <a:prstGeom prst="cloudCallout">
            <a:avLst>
              <a:gd name="adj1" fmla="val 35877"/>
              <a:gd name="adj2" fmla="val 7387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s </a:t>
            </a:r>
          </a:p>
        </p:txBody>
      </p:sp>
      <p:sp>
        <p:nvSpPr>
          <p:cNvPr id="14" name="pole tekstowe 13">
            <a:extLst>
              <a:ext uri="{FF2B5EF4-FFF2-40B4-BE49-F238E27FC236}">
                <a16:creationId xmlns:a16="http://schemas.microsoft.com/office/drawing/2014/main" id="{AB50E45F-0DEE-4B77-9739-CB2064608BE6}"/>
              </a:ext>
            </a:extLst>
          </p:cNvPr>
          <p:cNvSpPr txBox="1"/>
          <p:nvPr/>
        </p:nvSpPr>
        <p:spPr>
          <a:xfrm>
            <a:off x="6975049" y="937251"/>
            <a:ext cx="3141047" cy="2246769"/>
          </a:xfrm>
          <a:prstGeom prst="rect">
            <a:avLst/>
          </a:prstGeom>
          <a:noFill/>
        </p:spPr>
        <p:txBody>
          <a:bodyPr wrap="square" rtlCol="0">
            <a:spAutoFit/>
          </a:bodyPr>
          <a:lstStyle/>
          <a:p>
            <a:pPr algn="ctr"/>
            <a:r>
              <a:rPr lang="pl-PL" sz="2000" b="1" dirty="0"/>
              <a:t>Synku, Solidarność był to wielopłaszczyznowy ruch na rzecz demokratyzacji i głębokich reform ustrojowych PRL… Chodź opowiem Ci o tym coś więcej…</a:t>
            </a:r>
          </a:p>
        </p:txBody>
      </p:sp>
    </p:spTree>
    <p:extLst>
      <p:ext uri="{BB962C8B-B14F-4D97-AF65-F5344CB8AC3E}">
        <p14:creationId xmlns:p14="http://schemas.microsoft.com/office/powerpoint/2010/main" val="227503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1000" r="-11000"/>
          </a:stretch>
        </a:blipFill>
        <a:effectLst/>
      </p:bgPr>
    </p:bg>
    <p:spTree>
      <p:nvGrpSpPr>
        <p:cNvPr id="1" name=""/>
        <p:cNvGrpSpPr/>
        <p:nvPr/>
      </p:nvGrpSpPr>
      <p:grpSpPr>
        <a:xfrm>
          <a:off x="0" y="0"/>
          <a:ext cx="0" cy="0"/>
          <a:chOff x="0" y="0"/>
          <a:chExt cx="0" cy="0"/>
        </a:xfrm>
      </p:grpSpPr>
      <p:sp>
        <p:nvSpPr>
          <p:cNvPr id="2" name="Dymek myśli: chmurka 1">
            <a:extLst>
              <a:ext uri="{FF2B5EF4-FFF2-40B4-BE49-F238E27FC236}">
                <a16:creationId xmlns:a16="http://schemas.microsoft.com/office/drawing/2014/main" id="{7885BF46-B4D5-434E-A98D-F90F50E05A4D}"/>
              </a:ext>
            </a:extLst>
          </p:cNvPr>
          <p:cNvSpPr/>
          <p:nvPr/>
        </p:nvSpPr>
        <p:spPr>
          <a:xfrm>
            <a:off x="-365760" y="-259080"/>
            <a:ext cx="11399520" cy="7117080"/>
          </a:xfrm>
          <a:prstGeom prst="cloudCallout">
            <a:avLst>
              <a:gd name="adj1" fmla="val 55537"/>
              <a:gd name="adj2" fmla="val -113"/>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Grafika 3" descr="Kobieta">
            <a:extLst>
              <a:ext uri="{FF2B5EF4-FFF2-40B4-BE49-F238E27FC236}">
                <a16:creationId xmlns:a16="http://schemas.microsoft.com/office/drawing/2014/main" id="{4F41B041-5327-495B-8942-7F52DECBBA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0" y="4312920"/>
            <a:ext cx="2545080" cy="2545080"/>
          </a:xfrm>
          <a:prstGeom prst="rect">
            <a:avLst/>
          </a:prstGeom>
        </p:spPr>
      </p:pic>
      <p:sp>
        <p:nvSpPr>
          <p:cNvPr id="7" name="pole tekstowe 6">
            <a:extLst>
              <a:ext uri="{FF2B5EF4-FFF2-40B4-BE49-F238E27FC236}">
                <a16:creationId xmlns:a16="http://schemas.microsoft.com/office/drawing/2014/main" id="{AFA9FF15-503F-47EE-A0EA-6D18FA83FC73}"/>
              </a:ext>
            </a:extLst>
          </p:cNvPr>
          <p:cNvSpPr txBox="1"/>
          <p:nvPr/>
        </p:nvSpPr>
        <p:spPr>
          <a:xfrm>
            <a:off x="1158240" y="791081"/>
            <a:ext cx="8321040" cy="5016758"/>
          </a:xfrm>
          <a:prstGeom prst="rect">
            <a:avLst/>
          </a:prstGeom>
          <a:noFill/>
        </p:spPr>
        <p:txBody>
          <a:bodyPr wrap="square">
            <a:spAutoFit/>
          </a:bodyPr>
          <a:lstStyle/>
          <a:p>
            <a:r>
              <a:rPr lang="pl-PL" sz="1600" b="1" dirty="0"/>
              <a:t>Niezależny samorządowy Związek Zawodowy „Solidarność” powstał w VIII-IX 1980 w związku ze strajkami w Sanoku, Mielcu, Tczewie, Poznaniu i Łodzi spowodowanymi złą sytuacją ekonomiczną oraz sposobem sprawowania władzy komunistycznej. 13 VIII do strajku okupacyjnego stoczni Gdańskiej przystąpiły stocznia szczecińska oraz kopalnia węgla kopalnego w Jastrzębiu. 17 IX powołano krajową komisję porozumiewawczą z przewodniczącym Lechem Wałęsą. Statut związku uchwalono 5 dni później, a 10 XI zarejestrowano ten Związek. Naczelną władzę sprawowała tam wykonawcza krajowa komisja porozumiewawcza i zjazd delegatów (Pierwszy zjazd w RP odbył się w Gdańsku 5-10 września i 26 IX- 7 X 1981 r). Domagano się tam prawa do pracy, jasnego podziału organów państwowych, polepszenia życia publicznego i właściwego doboru kadr kierowniczych. Organizacja była niechciana przez władze PRL.</a:t>
            </a:r>
          </a:p>
          <a:p>
            <a:endParaRPr lang="pl-PL" sz="1600" b="1" dirty="0"/>
          </a:p>
          <a:p>
            <a:r>
              <a:rPr lang="pl-PL" sz="1600" b="1" dirty="0"/>
              <a:t>13 XII 1981 ogłoszono w Polsce stan wojenny- ograniczono prawa obywatelskie, by zatrzymać reformy ustroju społeczno- politycznego PRL. Administratorem stanu w RP była Wojskowa Rada Ocalenia Narodowego z gen. Wojciechem Jaruzelskim. Aresztowano 5000 działaczy Związku do ośrodków odosobnienia, tłumiono strajki. Uniknąwszy aresztowania organizowali tajne struktury NSZZ „Solidarność”. W kopalni węgla kamiennego „Wujek” zabito 9 górników, a wielu zraniono. 22 X 1982 PRL podjęło uchwałę o delegalizacji NSZZ „Solidarność”, czemu sprzeciwili się Międzynarodowa Organizacja Pracy, prezydent Francji i politycy. W XII 1982 uwolniono z internowania Wałęsę. 2 lata później skazani za działalność związkową wrócili z więzień. W 1985 nasiliły się procesy opozycyjne.</a:t>
            </a:r>
          </a:p>
        </p:txBody>
      </p:sp>
    </p:spTree>
    <p:extLst>
      <p:ext uri="{BB962C8B-B14F-4D97-AF65-F5344CB8AC3E}">
        <p14:creationId xmlns:p14="http://schemas.microsoft.com/office/powerpoint/2010/main" val="132586122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E71C0BFEF498C4E8C92C8422F848786" ma:contentTypeVersion="7" ma:contentTypeDescription="Utwórz nowy dokument." ma:contentTypeScope="" ma:versionID="b82391c5babc1826d1c6192a523990cb">
  <xsd:schema xmlns:xsd="http://www.w3.org/2001/XMLSchema" xmlns:xs="http://www.w3.org/2001/XMLSchema" xmlns:p="http://schemas.microsoft.com/office/2006/metadata/properties" xmlns:ns3="d6431c55-f95e-4101-9396-cff87315b628" xmlns:ns4="d6a08669-ba33-4dcf-b924-c3059baf64bb" targetNamespace="http://schemas.microsoft.com/office/2006/metadata/properties" ma:root="true" ma:fieldsID="83b43f48a072fee77f88a8be532d754c" ns3:_="" ns4:_="">
    <xsd:import namespace="d6431c55-f95e-4101-9396-cff87315b628"/>
    <xsd:import namespace="d6a08669-ba33-4dcf-b924-c3059baf64b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31c55-f95e-4101-9396-cff87315b628" elementFormDefault="qualified">
    <xsd:import namespace="http://schemas.microsoft.com/office/2006/documentManagement/types"/>
    <xsd:import namespace="http://schemas.microsoft.com/office/infopath/2007/PartnerControls"/>
    <xsd:element name="SharedWithUsers" ma:index="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Udostępnione dla — szczegóły" ma:internalName="SharedWithDetails" ma:readOnly="true">
      <xsd:simpleType>
        <xsd:restriction base="dms:Note">
          <xsd:maxLength value="255"/>
        </xsd:restriction>
      </xsd:simpleType>
    </xsd:element>
    <xsd:element name="SharingHintHash" ma:index="10" nillable="true" ma:displayName="Skrót wskazówki dotyczącej udostępniania"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a08669-ba33-4dcf-b924-c3059baf64b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C2139E-636B-4A1A-AF09-522C3CFF8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431c55-f95e-4101-9396-cff87315b628"/>
    <ds:schemaRef ds:uri="d6a08669-ba33-4dcf-b924-c3059baf64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AFBA78-43A3-469B-8373-90B2C2802938}">
  <ds:schemaRefs>
    <ds:schemaRef ds:uri="http://www.w3.org/XML/1998/namespace"/>
    <ds:schemaRef ds:uri="http://purl.org/dc/terms/"/>
    <ds:schemaRef ds:uri="http://schemas.openxmlformats.org/package/2006/metadata/core-properties"/>
    <ds:schemaRef ds:uri="d6431c55-f95e-4101-9396-cff87315b628"/>
    <ds:schemaRef ds:uri="http://schemas.microsoft.com/office/2006/documentManagement/types"/>
    <ds:schemaRef ds:uri="http://schemas.microsoft.com/office/infopath/2007/PartnerControls"/>
    <ds:schemaRef ds:uri="http://purl.org/dc/elements/1.1/"/>
    <ds:schemaRef ds:uri="http://schemas.microsoft.com/office/2006/metadata/properties"/>
    <ds:schemaRef ds:uri="d6a08669-ba33-4dcf-b924-c3059baf64bb"/>
    <ds:schemaRef ds:uri="http://purl.org/dc/dcmitype/"/>
  </ds:schemaRefs>
</ds:datastoreItem>
</file>

<file path=customXml/itemProps3.xml><?xml version="1.0" encoding="utf-8"?>
<ds:datastoreItem xmlns:ds="http://schemas.openxmlformats.org/officeDocument/2006/customXml" ds:itemID="{91E9041C-B177-402B-B559-65C14200F2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508</TotalTime>
  <Words>2658</Words>
  <Application>Microsoft Office PowerPoint</Application>
  <PresentationFormat>Panoramiczny</PresentationFormat>
  <Paragraphs>118</Paragraphs>
  <Slides>20</Slides>
  <Notes>0</Notes>
  <HiddenSlides>0</HiddenSlides>
  <MMClips>0</MMClips>
  <ScaleCrop>false</ScaleCrop>
  <HeadingPairs>
    <vt:vector size="6" baseType="variant">
      <vt:variant>
        <vt:lpstr>Używane czcionki</vt:lpstr>
      </vt:variant>
      <vt:variant>
        <vt:i4>11</vt:i4>
      </vt:variant>
      <vt:variant>
        <vt:lpstr>Motyw</vt:lpstr>
      </vt:variant>
      <vt:variant>
        <vt:i4>1</vt:i4>
      </vt:variant>
      <vt:variant>
        <vt:lpstr>Tytuły slajdów</vt:lpstr>
      </vt:variant>
      <vt:variant>
        <vt:i4>20</vt:i4>
      </vt:variant>
    </vt:vector>
  </HeadingPairs>
  <TitlesOfParts>
    <vt:vector size="32" baseType="lpstr">
      <vt:lpstr>Agency FB</vt:lpstr>
      <vt:lpstr>Algerian</vt:lpstr>
      <vt:lpstr>Arial</vt:lpstr>
      <vt:lpstr>Arial Black</vt:lpstr>
      <vt:lpstr>Bahnschrift Light</vt:lpstr>
      <vt:lpstr>Bahnschrift SemiLight</vt:lpstr>
      <vt:lpstr>Book Antiqua</vt:lpstr>
      <vt:lpstr>Calibri</vt:lpstr>
      <vt:lpstr>Calibri Light</vt:lpstr>
      <vt:lpstr>Freestyle Script</vt:lpstr>
      <vt:lpstr>Harlow Solid Italic</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Julia Pęczkowska</dc:creator>
  <cp:lastModifiedBy>Julia Pęczkowska</cp:lastModifiedBy>
  <cp:revision>4</cp:revision>
  <dcterms:created xsi:type="dcterms:W3CDTF">2022-05-21T20:20:15Z</dcterms:created>
  <dcterms:modified xsi:type="dcterms:W3CDTF">2022-05-22T21:04:41Z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0x0101009E71C0BFEF498C4E8C92C8422F848786</vt:lpwstr>
  </property>
</Properties>
</file>