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245603F-DA2B-434F-933F-91E093DD8B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37D64537-18BB-4798-90DC-D50D6514B0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2DC398F7-5B62-4603-BE43-7133FE426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4A68-BB51-42E3-BACC-9B87293D2B7B}" type="datetimeFigureOut">
              <a:rPr lang="pl-PL" smtClean="0"/>
              <a:pPr/>
              <a:t>2020-05-07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07C3C3A6-1192-4A01-A305-6CFC2090C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EA79C3D8-DC31-41B3-9067-82C015475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0A6C-41A1-4637-B932-72FB2B65DF4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68888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EBC9C3F-D5AE-40C1-8B9C-AA48B4B7E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BB1DF5A1-D699-4F53-A4A4-87F0C63999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BF81F89D-0A44-4B49-926F-B8DBA5E97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4A68-BB51-42E3-BACC-9B87293D2B7B}" type="datetimeFigureOut">
              <a:rPr lang="pl-PL" smtClean="0"/>
              <a:pPr/>
              <a:t>2020-05-07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B389F89D-BC86-459F-92CF-47B888C21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74BF79FA-CDB3-477A-BD13-0C81946AD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0A6C-41A1-4637-B932-72FB2B65DF4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02780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88948204-3A06-4D81-9B2F-0C12CAFC97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36E727ED-BF2A-453B-BB91-41AFA3399F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13067594-2050-4EB3-86B7-D748A3879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4A68-BB51-42E3-BACC-9B87293D2B7B}" type="datetimeFigureOut">
              <a:rPr lang="pl-PL" smtClean="0"/>
              <a:pPr/>
              <a:t>2020-05-07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99D751E6-A9D9-465A-B9BA-03768FB14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38420642-CC29-46A5-8898-D217A6FA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0A6C-41A1-4637-B932-72FB2B65DF4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79007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D2D11FC-6642-484B-A578-00BB770FA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5A570D9-BAEC-46EC-ACF7-5F4D62C8F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F5890116-61B2-46C4-BBDA-24C834632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4A68-BB51-42E3-BACC-9B87293D2B7B}" type="datetimeFigureOut">
              <a:rPr lang="pl-PL" smtClean="0"/>
              <a:pPr/>
              <a:t>2020-05-07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15C05F4C-40E4-40F9-B6B1-DB5A9A572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DBB90CFA-9511-48D5-9A71-CE05B0A09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0A6C-41A1-4637-B932-72FB2B65DF4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5529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71A035B-4C5B-482B-BECA-36F444AA6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2C7DB3F4-9050-4EFC-A6B2-CAE478C2D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D8A131C7-AD33-4187-8D74-88B07EE59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4A68-BB51-42E3-BACC-9B87293D2B7B}" type="datetimeFigureOut">
              <a:rPr lang="pl-PL" smtClean="0"/>
              <a:pPr/>
              <a:t>2020-05-07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ED440B76-C13A-498B-88C8-8B3C91D21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B0ED44A6-33E6-489F-9FF3-E7ACEFCD3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0A6C-41A1-4637-B932-72FB2B65DF4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76737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5BAF6A2-919E-406E-9C64-4B2AF067B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8D3E5AF-BF4D-40FF-952D-49273B0DF8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3B05303B-8021-4C89-A592-E4E4611D2C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DD765B34-468D-4980-B91B-4D7DF8D1C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4A68-BB51-42E3-BACC-9B87293D2B7B}" type="datetimeFigureOut">
              <a:rPr lang="pl-PL" smtClean="0"/>
              <a:pPr/>
              <a:t>2020-05-07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12C1E8D1-72FA-46DD-98B1-BEB2DB5DB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46D5FB7B-581C-4D3C-BD4E-01EE68ADC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0A6C-41A1-4637-B932-72FB2B65DF4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462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9106AF6-773D-4066-A14A-F3A7208EB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5A67E20B-26AB-4DD0-A3D2-38E060121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C6E79F36-0A75-417E-A708-2494AC85E1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46D7CA9C-1B4A-4F7D-8B3C-1F36E9B40A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ECDEE3AE-C93B-46A2-83BF-7045A7E234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B57E211E-DC4C-48F5-8670-1D4795377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4A68-BB51-42E3-BACC-9B87293D2B7B}" type="datetimeFigureOut">
              <a:rPr lang="pl-PL" smtClean="0"/>
              <a:pPr/>
              <a:t>2020-05-07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B5F0F9ED-AA85-45EC-B0B7-9072EEF3C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E7C7F1F0-BA67-4E23-985A-439125BC4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0A6C-41A1-4637-B932-72FB2B65DF4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637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13BBBBE-B182-400D-B861-9B5A1C044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C2968990-BC92-4E60-A17E-64B653F77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4A68-BB51-42E3-BACC-9B87293D2B7B}" type="datetimeFigureOut">
              <a:rPr lang="pl-PL" smtClean="0"/>
              <a:pPr/>
              <a:t>2020-05-07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CE5716D7-2CD1-4CD8-94AA-43CE504EF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1E8CE236-A7BA-4B42-A0EE-F188BC5A9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0A6C-41A1-4637-B932-72FB2B65DF4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37815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4896FDD8-44F8-4914-B6B4-37F92C7CA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4A68-BB51-42E3-BACC-9B87293D2B7B}" type="datetimeFigureOut">
              <a:rPr lang="pl-PL" smtClean="0"/>
              <a:pPr/>
              <a:t>2020-05-07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81A0DF3F-513D-42C8-99B2-D688C5811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F5051028-8972-4483-BE83-203662E99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0A6C-41A1-4637-B932-72FB2B65DF4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30285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4250331-6C42-4DBE-8BC9-D820EBD47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53C2342-EA00-41F5-910B-506173DE9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A6CFF691-2552-4521-B8EB-14B0C73473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1409D209-BC42-4A91-96D3-3DB1A8C07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4A68-BB51-42E3-BACC-9B87293D2B7B}" type="datetimeFigureOut">
              <a:rPr lang="pl-PL" smtClean="0"/>
              <a:pPr/>
              <a:t>2020-05-07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D9157916-BDA7-476C-B18E-0113B202B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28B9B829-5DA6-4876-9B3B-B4003616B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0A6C-41A1-4637-B932-72FB2B65DF4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5471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C04AD33-E760-44AE-8E26-8B9EAE237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652609C1-B92D-478E-8DFB-494EB7A72B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DB843A92-537E-42C7-8FAB-0088F0D62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E18DDD7E-7D00-4AB3-9D4C-150EEFE04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4A68-BB51-42E3-BACC-9B87293D2B7B}" type="datetimeFigureOut">
              <a:rPr lang="pl-PL" smtClean="0"/>
              <a:pPr/>
              <a:t>2020-05-07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7CEA68BC-6A89-4F5F-B416-D811F1772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3A223366-FA68-4BC0-AC23-AF78384DD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0A6C-41A1-4637-B932-72FB2B65DF4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07885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1EDD6CC5-7CF8-4C3C-95C7-0FD02ACEB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DBD9F8CA-DE00-40E1-98AE-6053E0C53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A17382EF-260A-480A-BC36-35E4379CC0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84A68-BB51-42E3-BACC-9B87293D2B7B}" type="datetimeFigureOut">
              <a:rPr lang="pl-PL" smtClean="0"/>
              <a:pPr/>
              <a:t>2020-05-07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2ECD0A33-71D2-411B-A781-015C5D9535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8D88AD89-F55D-4182-ACE8-C18C905A44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30A6C-41A1-4637-B932-72FB2B65DF4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99988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F97076D-FE4E-46FF-8486-012B5FAF75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PRZEPIS NA WYKRES ZDANIA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322B2AC5-B4FF-449B-8E92-EA0C72F5BF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6000" dirty="0">
                <a:sym typeface="Wingdings" panose="05000000000000000000" pitchFamily="2" charset="2"/>
              </a:rPr>
              <a:t></a:t>
            </a:r>
            <a:endParaRPr lang="pl-PL" sz="6000" dirty="0"/>
          </a:p>
        </p:txBody>
      </p:sp>
    </p:spTree>
    <p:extLst>
      <p:ext uri="{BB962C8B-B14F-4D97-AF65-F5344CB8AC3E}">
        <p14:creationId xmlns:p14="http://schemas.microsoft.com/office/powerpoint/2010/main" xmlns="" val="2285720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AF9F273-9FAC-4976-8435-7136F114C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Tworzymy wykres zdania:</a:t>
            </a:r>
            <a:br>
              <a:rPr lang="pl-PL" sz="3600" dirty="0"/>
            </a:br>
            <a:r>
              <a:rPr lang="pl-PL" sz="3600" dirty="0">
                <a:solidFill>
                  <a:srgbClr val="00B050"/>
                </a:solidFill>
              </a:rPr>
              <a:t> </a:t>
            </a:r>
            <a:r>
              <a:rPr lang="pl-PL" sz="3600" i="1" dirty="0">
                <a:solidFill>
                  <a:srgbClr val="00B050"/>
                </a:solidFill>
              </a:rPr>
              <a:t>Mały piesek sąsiada głośno </a:t>
            </a:r>
            <a:r>
              <a:rPr lang="pl-PL" sz="3600" i="1" dirty="0">
                <a:solidFill>
                  <a:srgbClr val="00B050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szczekał</a:t>
            </a:r>
            <a:r>
              <a:rPr lang="pl-PL" sz="3600" i="1" dirty="0">
                <a:solidFill>
                  <a:srgbClr val="00B050"/>
                </a:solidFill>
              </a:rPr>
              <a:t> na listonosza.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BA5109B-A920-41BC-AB64-8FBFBBD9C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99129"/>
          </a:xfrm>
        </p:spPr>
        <p:txBody>
          <a:bodyPr/>
          <a:lstStyle/>
          <a:p>
            <a:r>
              <a:rPr lang="pl-PL" dirty="0"/>
              <a:t>Krok 1. Znajdź orzeczenie i podkreśl je.</a:t>
            </a:r>
          </a:p>
          <a:p>
            <a:endParaRPr lang="pl-PL" dirty="0"/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1981940E-D8BC-4EEE-A3C3-6775F660CBB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34018" y="2938229"/>
            <a:ext cx="9723963" cy="981541"/>
          </a:xfrm>
          <a:prstGeom prst="rect">
            <a:avLst/>
          </a:prstGeom>
        </p:spPr>
      </p:pic>
      <p:pic>
        <p:nvPicPr>
          <p:cNvPr id="2050" name="Picture 2" descr="mały piesek, jaka to rasa, jakiego psa macie ⋆ VOUS.pl">
            <a:extLst>
              <a:ext uri="{FF2B5EF4-FFF2-40B4-BE49-F238E27FC236}">
                <a16:creationId xmlns:a16="http://schemas.microsoft.com/office/drawing/2014/main" xmlns="" id="{AC8EFF71-33B3-4E27-8D58-3E4185AA76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01662" y="4079632"/>
            <a:ext cx="2765913" cy="2413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65596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FCD40CD-5ECA-44FE-AA69-A4FEDAE52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Krok 2. Sprawdź, kto jest wykonawcą czynności. W ten sposób znajdziesz podmiot. Podkreśl go pojedynczą linią.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xmlns="" id="{A6128FCF-1CA8-426D-BFF9-98674F63C7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3166503"/>
            <a:ext cx="10515599" cy="132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99027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3713AAC-DBDB-495F-A938-44A83FB12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8890"/>
          </a:xfrm>
        </p:spPr>
        <p:txBody>
          <a:bodyPr>
            <a:normAutofit/>
          </a:bodyPr>
          <a:lstStyle/>
          <a:p>
            <a:r>
              <a:rPr lang="pl-PL" sz="3200" b="1" dirty="0"/>
              <a:t>Krok 3. Tworzymy wykres.</a:t>
            </a:r>
            <a:endParaRPr lang="pl-PL" sz="2700" b="1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EA5DF2A3-D62F-40BE-8AAC-91DFBF23F7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pl-PL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endParaRPr lang="pl-PL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endParaRPr lang="pl-PL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l-PL" sz="2400" i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 robił?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piesek                                 szczekał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     </a:t>
            </a:r>
            <a:r>
              <a:rPr lang="pl-PL" sz="2400" i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kto?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    </a:t>
            </a:r>
            <a:endParaRPr lang="pl-PL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xmlns="" id="{26E728CF-C60C-4DC2-8772-83C8FC6C9F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/>
              <a:t>zapisujemy orzeczenie po prawej  stronie</a:t>
            </a:r>
          </a:p>
          <a:p>
            <a:r>
              <a:rPr lang="pl-PL" dirty="0"/>
              <a:t>rysujemy strzałkę w lewo</a:t>
            </a:r>
          </a:p>
          <a:p>
            <a:r>
              <a:rPr lang="pl-PL" dirty="0"/>
              <a:t> na końcu strzałki wpisujemy podmiot</a:t>
            </a:r>
          </a:p>
          <a:p>
            <a:r>
              <a:rPr lang="pl-PL" dirty="0"/>
              <a:t>rysujemy strzałkę w drugą stronę – od podmiotu do orzeczenia</a:t>
            </a:r>
          </a:p>
          <a:p>
            <a:r>
              <a:rPr lang="pl-PL" dirty="0"/>
              <a:t>zapisujemy nad strzałkami odpowiednie pytania</a:t>
            </a:r>
          </a:p>
        </p:txBody>
      </p:sp>
      <p:cxnSp>
        <p:nvCxnSpPr>
          <p:cNvPr id="7" name="Łącznik prosty ze strzałką 6">
            <a:extLst>
              <a:ext uri="{FF2B5EF4-FFF2-40B4-BE49-F238E27FC236}">
                <a16:creationId xmlns:a16="http://schemas.microsoft.com/office/drawing/2014/main" xmlns="" id="{24F6D2B0-C7EB-4E37-9D67-11A314B25E4C}"/>
              </a:ext>
            </a:extLst>
          </p:cNvPr>
          <p:cNvCxnSpPr/>
          <p:nvPr/>
        </p:nvCxnSpPr>
        <p:spPr>
          <a:xfrm>
            <a:off x="2022231" y="3429000"/>
            <a:ext cx="22156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>
            <a:extLst>
              <a:ext uri="{FF2B5EF4-FFF2-40B4-BE49-F238E27FC236}">
                <a16:creationId xmlns:a16="http://schemas.microsoft.com/office/drawing/2014/main" xmlns="" id="{82AD7E3F-7372-4CF4-B89C-EC2140FC1E09}"/>
              </a:ext>
            </a:extLst>
          </p:cNvPr>
          <p:cNvCxnSpPr>
            <a:cxnSpLocks/>
          </p:cNvCxnSpPr>
          <p:nvPr/>
        </p:nvCxnSpPr>
        <p:spPr>
          <a:xfrm flipH="1">
            <a:off x="2022231" y="3692769"/>
            <a:ext cx="22156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94317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39FB2B6-250C-49CC-A96A-1AF6E05BC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Krok 4. Widzimy że w zdaniu są jeszcze inne wyrazy. Zastanówmy się, na jakie pytanie odpowiadają i który wyraz określają.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EA16E77-0069-4A8C-9FB7-FD2B6C7AA6A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l-PL" dirty="0"/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                   </a:t>
            </a:r>
            <a:r>
              <a:rPr lang="pl-PL" sz="2400" i="1" dirty="0">
                <a:solidFill>
                  <a:srgbClr val="FF0000"/>
                </a:solidFill>
              </a:rPr>
              <a:t>co robił?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piesek                         szczekał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                    </a:t>
            </a:r>
            <a:r>
              <a:rPr lang="pl-PL" sz="2400" i="1" dirty="0">
                <a:solidFill>
                  <a:srgbClr val="FF0000"/>
                </a:solidFill>
              </a:rPr>
              <a:t>kto?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spcBef>
                <a:spcPts val="0"/>
              </a:spcBef>
              <a:buNone/>
            </a:pPr>
            <a:r>
              <a:rPr lang="pl-PL" sz="2400" i="1" dirty="0">
                <a:solidFill>
                  <a:srgbClr val="FF0000"/>
                </a:solidFill>
              </a:rPr>
              <a:t>                            jak?</a:t>
            </a:r>
            <a:r>
              <a:rPr lang="pl-PL" dirty="0"/>
              <a:t>               </a:t>
            </a:r>
            <a:r>
              <a:rPr lang="pl-PL" sz="2400" i="1" dirty="0">
                <a:solidFill>
                  <a:srgbClr val="FF0000"/>
                </a:solidFill>
              </a:rPr>
              <a:t>na kogo?</a:t>
            </a:r>
          </a:p>
          <a:p>
            <a:pPr marL="0" indent="0">
              <a:spcBef>
                <a:spcPts val="0"/>
              </a:spcBef>
              <a:buNone/>
            </a:pPr>
            <a:endParaRPr lang="pl-PL" dirty="0"/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             głośno             na listonosza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7869F465-5241-46B4-949B-D02CB128310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/>
              <a:t> od orzeczenia rysujemy strzałki w dół;</a:t>
            </a:r>
          </a:p>
          <a:p>
            <a:r>
              <a:rPr lang="pl-PL" dirty="0"/>
              <a:t>przy strzałkach zapisujemy pytania do orzeczenia;</a:t>
            </a:r>
          </a:p>
          <a:p>
            <a:r>
              <a:rPr lang="pl-PL" dirty="0"/>
              <a:t> wpisujemy wyrazy, które są na nie odpowiedzią.</a:t>
            </a:r>
          </a:p>
          <a:p>
            <a:endParaRPr lang="pl-PL" dirty="0"/>
          </a:p>
        </p:txBody>
      </p:sp>
      <p:cxnSp>
        <p:nvCxnSpPr>
          <p:cNvPr id="6" name="Łącznik prosty ze strzałką 5">
            <a:extLst>
              <a:ext uri="{FF2B5EF4-FFF2-40B4-BE49-F238E27FC236}">
                <a16:creationId xmlns:a16="http://schemas.microsoft.com/office/drawing/2014/main" xmlns="" id="{083C4D7B-1F6F-4B9E-9D6C-EB651B021EBC}"/>
              </a:ext>
            </a:extLst>
          </p:cNvPr>
          <p:cNvCxnSpPr/>
          <p:nvPr/>
        </p:nvCxnSpPr>
        <p:spPr>
          <a:xfrm>
            <a:off x="2180492" y="2725615"/>
            <a:ext cx="15650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>
            <a:extLst>
              <a:ext uri="{FF2B5EF4-FFF2-40B4-BE49-F238E27FC236}">
                <a16:creationId xmlns:a16="http://schemas.microsoft.com/office/drawing/2014/main" xmlns="" id="{A57E58E0-4AE5-4E3D-812F-BF96CA09ED6A}"/>
              </a:ext>
            </a:extLst>
          </p:cNvPr>
          <p:cNvCxnSpPr/>
          <p:nvPr/>
        </p:nvCxnSpPr>
        <p:spPr>
          <a:xfrm flipH="1">
            <a:off x="2074985" y="2954215"/>
            <a:ext cx="16705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xmlns="" id="{6879FD5E-6A8A-42AE-8E94-A48716DCE5ED}"/>
              </a:ext>
            </a:extLst>
          </p:cNvPr>
          <p:cNvCxnSpPr/>
          <p:nvPr/>
        </p:nvCxnSpPr>
        <p:spPr>
          <a:xfrm flipH="1">
            <a:off x="3042138" y="3094892"/>
            <a:ext cx="1055077" cy="1529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>
            <a:extLst>
              <a:ext uri="{FF2B5EF4-FFF2-40B4-BE49-F238E27FC236}">
                <a16:creationId xmlns:a16="http://schemas.microsoft.com/office/drawing/2014/main" xmlns="" id="{D3ED7488-178D-4344-BDC0-920B22832486}"/>
              </a:ext>
            </a:extLst>
          </p:cNvPr>
          <p:cNvCxnSpPr/>
          <p:nvPr/>
        </p:nvCxnSpPr>
        <p:spPr>
          <a:xfrm flipH="1">
            <a:off x="4448908" y="3182815"/>
            <a:ext cx="193430" cy="14067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2963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B829655-8F58-4457-B209-3F5DC8660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Krok 5. W zdaniu zostały nam jeszcze jakieś wyrazy. Czego one dotyczą? Oczywiście podmiotu.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B2C8D4A-C192-4D2C-87BB-E74BBE79B8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494585" cy="4351338"/>
          </a:xfrm>
        </p:spPr>
        <p:txBody>
          <a:bodyPr/>
          <a:lstStyle/>
          <a:p>
            <a:pPr marL="0" indent="0">
              <a:buNone/>
            </a:pPr>
            <a:r>
              <a:rPr lang="pl-PL" sz="2400" i="1" dirty="0">
                <a:solidFill>
                  <a:srgbClr val="FF0000"/>
                </a:solidFill>
              </a:rPr>
              <a:t>                                   co robił?</a:t>
            </a:r>
          </a:p>
          <a:p>
            <a:pPr marL="0" indent="0">
              <a:buNone/>
            </a:pPr>
            <a:r>
              <a:rPr lang="pl-PL" dirty="0"/>
              <a:t>      piesek</a:t>
            </a:r>
            <a:r>
              <a:rPr lang="pl-PL" u="sng" dirty="0"/>
              <a:t> </a:t>
            </a:r>
            <a:r>
              <a:rPr lang="pl-PL" dirty="0"/>
              <a:t>                                  szczekał</a:t>
            </a:r>
          </a:p>
          <a:p>
            <a:pPr marL="0" indent="0">
              <a:buNone/>
            </a:pPr>
            <a:r>
              <a:rPr lang="pl-PL" sz="2400" i="1" dirty="0">
                <a:solidFill>
                  <a:srgbClr val="FF0000"/>
                </a:solidFill>
              </a:rPr>
              <a:t>                                      kto?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2400" i="1" dirty="0">
                <a:solidFill>
                  <a:srgbClr val="FF0000"/>
                </a:solidFill>
              </a:rPr>
              <a:t>jaki?            czyj?                 jak?                  na kogo?</a:t>
            </a:r>
          </a:p>
          <a:p>
            <a:pPr marL="0" indent="0">
              <a:buNone/>
            </a:pPr>
            <a:endParaRPr lang="pl-PL" sz="24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dirty="0"/>
              <a:t>mały     sąsiada         głośno       na listonosza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11464FCF-875B-430C-9BA6-C763CA2B5A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72399" y="1825625"/>
            <a:ext cx="4003431" cy="4351338"/>
          </a:xfrm>
        </p:spPr>
        <p:txBody>
          <a:bodyPr/>
          <a:lstStyle/>
          <a:p>
            <a:r>
              <a:rPr lang="pl-PL" dirty="0"/>
              <a:t>Rysujemy strzałki w dół od podmiotu i stawiamy odpowiednie pytanie.</a:t>
            </a:r>
          </a:p>
          <a:p>
            <a:r>
              <a:rPr lang="pl-PL" dirty="0"/>
              <a:t>Wpisujemy wyrazy, które odpowiadają na pytania.</a:t>
            </a:r>
          </a:p>
        </p:txBody>
      </p:sp>
      <p:cxnSp>
        <p:nvCxnSpPr>
          <p:cNvPr id="6" name="Łącznik prosty ze strzałką 5">
            <a:extLst>
              <a:ext uri="{FF2B5EF4-FFF2-40B4-BE49-F238E27FC236}">
                <a16:creationId xmlns:a16="http://schemas.microsoft.com/office/drawing/2014/main" xmlns="" id="{AAE314AE-C48E-4323-83F6-FABE9A4D6EA3}"/>
              </a:ext>
            </a:extLst>
          </p:cNvPr>
          <p:cNvCxnSpPr/>
          <p:nvPr/>
        </p:nvCxnSpPr>
        <p:spPr>
          <a:xfrm flipH="1">
            <a:off x="1459523" y="2883877"/>
            <a:ext cx="140677" cy="1652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>
            <a:extLst>
              <a:ext uri="{FF2B5EF4-FFF2-40B4-BE49-F238E27FC236}">
                <a16:creationId xmlns:a16="http://schemas.microsoft.com/office/drawing/2014/main" xmlns="" id="{9D516A51-2471-471C-967D-3C40D46052CE}"/>
              </a:ext>
            </a:extLst>
          </p:cNvPr>
          <p:cNvCxnSpPr/>
          <p:nvPr/>
        </p:nvCxnSpPr>
        <p:spPr>
          <a:xfrm>
            <a:off x="2057400" y="2919046"/>
            <a:ext cx="369277" cy="16881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>
            <a:extLst>
              <a:ext uri="{FF2B5EF4-FFF2-40B4-BE49-F238E27FC236}">
                <a16:creationId xmlns:a16="http://schemas.microsoft.com/office/drawing/2014/main" xmlns="" id="{8AE7928D-B03C-4420-8AE6-CE949E0C737B}"/>
              </a:ext>
            </a:extLst>
          </p:cNvPr>
          <p:cNvCxnSpPr/>
          <p:nvPr/>
        </p:nvCxnSpPr>
        <p:spPr>
          <a:xfrm flipH="1">
            <a:off x="4419602" y="2883877"/>
            <a:ext cx="926121" cy="1652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xmlns="" id="{EABF972F-8998-484A-A1E7-EB3BE09571BD}"/>
              </a:ext>
            </a:extLst>
          </p:cNvPr>
          <p:cNvCxnSpPr>
            <a:cxnSpLocks/>
          </p:cNvCxnSpPr>
          <p:nvPr/>
        </p:nvCxnSpPr>
        <p:spPr>
          <a:xfrm flipH="1">
            <a:off x="5732585" y="2919046"/>
            <a:ext cx="140677" cy="16881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xmlns="" id="{41891F32-9A6F-4210-AB42-DDFC2CB1754E}"/>
              </a:ext>
            </a:extLst>
          </p:cNvPr>
          <p:cNvCxnSpPr>
            <a:cxnSpLocks/>
          </p:cNvCxnSpPr>
          <p:nvPr/>
        </p:nvCxnSpPr>
        <p:spPr>
          <a:xfrm>
            <a:off x="2620108" y="2409092"/>
            <a:ext cx="23211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>
            <a:extLst>
              <a:ext uri="{FF2B5EF4-FFF2-40B4-BE49-F238E27FC236}">
                <a16:creationId xmlns:a16="http://schemas.microsoft.com/office/drawing/2014/main" xmlns="" id="{1D3825C8-C0A1-41E7-8F3F-B5AC4D53D07E}"/>
              </a:ext>
            </a:extLst>
          </p:cNvPr>
          <p:cNvCxnSpPr/>
          <p:nvPr/>
        </p:nvCxnSpPr>
        <p:spPr>
          <a:xfrm flipH="1">
            <a:off x="2795954" y="2672862"/>
            <a:ext cx="20749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40916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oshen Jelly cukierki galaretki kg - Apimarket.pl - zakupy ...">
            <a:extLst>
              <a:ext uri="{FF2B5EF4-FFF2-40B4-BE49-F238E27FC236}">
                <a16:creationId xmlns:a16="http://schemas.microsoft.com/office/drawing/2014/main" xmlns="" id="{5E553D02-6575-4371-9B71-1CABA68BBA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045" r="7677"/>
          <a:stretch/>
        </p:blipFill>
        <p:spPr bwMode="auto">
          <a:xfrm>
            <a:off x="20" y="10"/>
            <a:ext cx="463722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B9951BD9-0868-4CDB-ACD6-9C4209B5E4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4637247" y="0"/>
            <a:ext cx="755475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xmlns="" id="{4D27C9EF-39A8-45A6-A0AE-83EA39E5A3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7328" y="640082"/>
            <a:ext cx="6274591" cy="3351602"/>
          </a:xfrm>
        </p:spPr>
        <p:txBody>
          <a:bodyPr>
            <a:normAutofit/>
          </a:bodyPr>
          <a:lstStyle/>
          <a:p>
            <a:pPr algn="l"/>
            <a:r>
              <a:rPr lang="pl-PL">
                <a:solidFill>
                  <a:schemeClr val="bg1"/>
                </a:solidFill>
              </a:rPr>
              <a:t>ZADANIE DLA WAS:</a:t>
            </a:r>
            <a:br>
              <a:rPr lang="pl-PL">
                <a:solidFill>
                  <a:schemeClr val="bg1"/>
                </a:solidFill>
              </a:rPr>
            </a:br>
            <a:endParaRPr lang="pl-PL">
              <a:solidFill>
                <a:schemeClr val="bg1"/>
              </a:solidFill>
            </a:endParaRPr>
          </a:p>
        </p:txBody>
      </p:sp>
      <p:sp>
        <p:nvSpPr>
          <p:cNvPr id="6" name="Podtytuł 5">
            <a:extLst>
              <a:ext uri="{FF2B5EF4-FFF2-40B4-BE49-F238E27FC236}">
                <a16:creationId xmlns:a16="http://schemas.microsoft.com/office/drawing/2014/main" xmlns="" id="{11E422C9-D2CF-4D88-AD0B-04D90A825C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77327" y="4156276"/>
            <a:ext cx="6274592" cy="2061645"/>
          </a:xfrm>
        </p:spPr>
        <p:txBody>
          <a:bodyPr>
            <a:normAutofit/>
          </a:bodyPr>
          <a:lstStyle/>
          <a:p>
            <a:pPr algn="l"/>
            <a:r>
              <a:rPr lang="pl-PL">
                <a:solidFill>
                  <a:schemeClr val="bg1"/>
                </a:solidFill>
              </a:rPr>
              <a:t>Stwórzcie podobny wykres do zdania:</a:t>
            </a:r>
          </a:p>
          <a:p>
            <a:pPr algn="l"/>
            <a:r>
              <a:rPr lang="pl-PL" b="1" i="1">
                <a:solidFill>
                  <a:schemeClr val="bg1"/>
                </a:solidFill>
              </a:rPr>
              <a:t>Moja młodsza siostra podkrada mi cukierki.</a:t>
            </a:r>
          </a:p>
          <a:p>
            <a:pPr algn="l"/>
            <a:endParaRPr lang="pl-PL" b="1" i="1">
              <a:solidFill>
                <a:schemeClr val="bg1"/>
              </a:solidFill>
            </a:endParaRPr>
          </a:p>
          <a:p>
            <a:pPr algn="l"/>
            <a:endParaRPr lang="pl-PL" b="1" i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2577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230</Words>
  <Application>Microsoft Office PowerPoint</Application>
  <PresentationFormat>Niestandardowy</PresentationFormat>
  <Paragraphs>43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PRZEPIS NA WYKRES ZDANIA</vt:lpstr>
      <vt:lpstr>Tworzymy wykres zdania:  Mały piesek sąsiada głośno szczekał na listonosza.</vt:lpstr>
      <vt:lpstr>Krok 2. Sprawdź, kto jest wykonawcą czynności. W ten sposób znajdziesz podmiot. Podkreśl go pojedynczą linią.</vt:lpstr>
      <vt:lpstr>Krok 3. Tworzymy wykres.</vt:lpstr>
      <vt:lpstr>Krok 4. Widzimy że w zdaniu są jeszcze inne wyrazy. Zastanówmy się, na jakie pytanie odpowiadają i który wyraz określają. </vt:lpstr>
      <vt:lpstr>Krok 5. W zdaniu zostały nam jeszcze jakieś wyrazy. Czego one dotyczą? Oczywiście podmiotu.</vt:lpstr>
      <vt:lpstr>ZADANIE DLA WAS: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PRZEPIS NA WYKRES ZDANIA</dc:title>
  <dc:creator>Lidka</dc:creator>
  <cp:lastModifiedBy>Agata</cp:lastModifiedBy>
  <cp:revision>3</cp:revision>
  <dcterms:created xsi:type="dcterms:W3CDTF">2020-05-06T20:03:18Z</dcterms:created>
  <dcterms:modified xsi:type="dcterms:W3CDTF">2020-05-07T06:22:17Z</dcterms:modified>
</cp:coreProperties>
</file>