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6600"/>
    <a:srgbClr val="FF505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2B003C-0A15-4F7C-BC25-F4A7544ECBA7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CFB82-E891-4990-99F3-0216A46213E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71E24-CCCB-4428-AD5D-3F88DA91DC4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690BF5-C62B-419E-BDE7-E00583FAE9A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obrázok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j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7C96067-ED09-4D6A-9168-6BB2B83C8FF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BC729C-135A-4296-B6B4-387DC4F680C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797DAD-2B24-40E6-93FF-85CF38692C0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0C864-AC9E-450A-9AB0-666DB021367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96765-A788-44D5-A77E-1D2E5FACF95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B7E6-E7DB-43FF-9F06-30E8B540703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F897A-E3AB-4C93-87FF-6831503066A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99864-BE45-4DEB-BE9A-F5746A71EBC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D9A15-F256-45A2-A1E5-22879BDB9A5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35144-5D1B-4BC8-8B19-5BF4882AA81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5C664-622C-4A8B-B57A-E7972609B56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0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k-SK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k-SK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C85A152-72CA-4A30-BAF9-4F62D1C5106E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/>
              <a:t>Živočíchy so schránkou - mäkkýše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Biológia 6. ročník</a:t>
            </a:r>
          </a:p>
        </p:txBody>
      </p:sp>
      <p:pic>
        <p:nvPicPr>
          <p:cNvPr id="2053" name="Picture 5" descr="MCj019738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573463"/>
            <a:ext cx="4314825" cy="296386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8083550" cy="40719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153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spc="720">
                <a:ln w="9525">
                  <a:noFill/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stavba tela škľabky veľkej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341438"/>
            <a:ext cx="4873625" cy="48879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1188" y="2852738"/>
            <a:ext cx="3359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800000"/>
                </a:solidFill>
              </a:rPr>
              <a:t>Obehová sústava je </a:t>
            </a:r>
            <a:r>
              <a:rPr lang="sk-SK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otvorená</a:t>
            </a:r>
          </a:p>
          <a:p>
            <a:endParaRPr lang="sk-SK" b="1">
              <a:solidFill>
                <a:srgbClr val="0000FF"/>
              </a:solidFill>
            </a:endParaRPr>
          </a:p>
          <a:p>
            <a:r>
              <a:rPr lang="sk-SK" b="1">
                <a:solidFill>
                  <a:srgbClr val="0000FF"/>
                </a:solidFill>
              </a:rPr>
              <a:t>Nervovú sústavu tvoria</a:t>
            </a:r>
          </a:p>
          <a:p>
            <a:r>
              <a:rPr lang="sk-SK" b="1">
                <a:solidFill>
                  <a:srgbClr val="0000FF"/>
                </a:solidFill>
              </a:rPr>
              <a:t>pospájané </a:t>
            </a:r>
            <a:r>
              <a:rPr lang="sk-SK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nervové uzliny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827088" y="908050"/>
            <a:ext cx="3467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spc="720">
                <a:ln w="9525">
                  <a:noFill/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priečny rez telom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420938"/>
            <a:ext cx="5184775" cy="3433762"/>
          </a:xfrm>
          <a:noFill/>
          <a:ln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284663" y="2781300"/>
            <a:ext cx="46593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b="1">
                <a:solidFill>
                  <a:srgbClr val="0000FF"/>
                </a:solidFill>
              </a:rPr>
              <a:t>Z oplodnených vajíčok sa liahnu </a:t>
            </a:r>
            <a:r>
              <a:rPr lang="sk-SK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larvy</a:t>
            </a:r>
          </a:p>
          <a:p>
            <a:endParaRPr lang="sk-SK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sk-SK" b="1">
                <a:solidFill>
                  <a:srgbClr val="800000"/>
                </a:solidFill>
              </a:rPr>
              <a:t>Po niekoľkých týždňoch klesnú na dno a vyvíjajú sa na dospelého jedinca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3132138" y="1412875"/>
            <a:ext cx="2676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spc="720">
                <a:ln w="9525">
                  <a:noFill/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larva škľabky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Mäkkýše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800"/>
              <a:t>Mäkkýše majú</a:t>
            </a:r>
          </a:p>
          <a:p>
            <a:r>
              <a:rPr lang="sk-SK" sz="2600" b="1" i="1">
                <a:solidFill>
                  <a:schemeClr val="hlink"/>
                </a:solidFill>
              </a:rPr>
              <a:t>mäkké, nečlánkované telo</a:t>
            </a:r>
          </a:p>
          <a:p>
            <a:pPr lvl="1"/>
            <a:r>
              <a:rPr lang="sk-SK" sz="2300">
                <a:solidFill>
                  <a:schemeClr val="folHlink"/>
                </a:solidFill>
              </a:rPr>
              <a:t>chránené schránkou</a:t>
            </a:r>
            <a:r>
              <a:rPr lang="sk-SK" sz="2300"/>
              <a:t> – </a:t>
            </a:r>
          </a:p>
          <a:p>
            <a:pPr lvl="2">
              <a:buClr>
                <a:srgbClr val="800000"/>
              </a:buClr>
            </a:pPr>
            <a:r>
              <a:rPr lang="sk-SK" sz="2100" b="1">
                <a:solidFill>
                  <a:srgbClr val="800000"/>
                </a:solidFill>
              </a:rPr>
              <a:t>ulitou</a:t>
            </a:r>
            <a:r>
              <a:rPr lang="sk-SK" sz="2100"/>
              <a:t> (slimák)</a:t>
            </a:r>
          </a:p>
          <a:p>
            <a:pPr lvl="2">
              <a:buClr>
                <a:srgbClr val="FF5050"/>
              </a:buClr>
            </a:pPr>
            <a:r>
              <a:rPr lang="sk-SK" sz="2100" b="1">
                <a:solidFill>
                  <a:srgbClr val="FF5050"/>
                </a:solidFill>
              </a:rPr>
              <a:t>lastúrou</a:t>
            </a:r>
            <a:r>
              <a:rPr lang="sk-SK" sz="2100"/>
              <a:t> (škľabka)</a:t>
            </a:r>
          </a:p>
        </p:txBody>
      </p:sp>
      <p:pic>
        <p:nvPicPr>
          <p:cNvPr id="6149" name="Picture 5" descr="Helix_pomatia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916113"/>
            <a:ext cx="3336925" cy="4349750"/>
          </a:xfrm>
          <a:noFill/>
          <a:ln/>
        </p:spPr>
      </p:pic>
      <p:pic>
        <p:nvPicPr>
          <p:cNvPr id="6152" name="Picture 8" descr="anodonta-cygnea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4941888"/>
            <a:ext cx="2263775" cy="1098550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Slimák záhradný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1800" b="1"/>
              <a:t>Telo</a:t>
            </a:r>
            <a:r>
              <a:rPr lang="sk-SK" sz="1800"/>
              <a:t> tvorí 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sk-SK" sz="1800" b="1" i="1">
                <a:solidFill>
                  <a:schemeClr val="folHlink"/>
                </a:solidFill>
              </a:rPr>
              <a:t>svalnatá noha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sk-SK" sz="1800" b="1" i="1">
                <a:solidFill>
                  <a:schemeClr val="folHlink"/>
                </a:solidFill>
              </a:rPr>
              <a:t>ulita 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sk-SK" sz="1800" b="1" i="1">
                <a:solidFill>
                  <a:schemeClr val="folHlink"/>
                </a:solidFill>
              </a:rPr>
              <a:t>plášť</a:t>
            </a:r>
            <a:r>
              <a:rPr lang="sk-SK" sz="1800"/>
              <a:t> (vnútorná strana ulity – vylučuje látky na tvorbu ulity)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1800" b="1"/>
              <a:t>Pokožka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sk-SK" sz="1800">
                <a:solidFill>
                  <a:schemeClr val="hlink"/>
                </a:solidFill>
              </a:rPr>
              <a:t>na povrchu nohy vylučuje </a:t>
            </a:r>
            <a:r>
              <a:rPr lang="sk-SK" sz="1800" b="1" i="1">
                <a:solidFill>
                  <a:schemeClr val="hlink"/>
                </a:solidFill>
              </a:rPr>
              <a:t>hlien</a:t>
            </a:r>
          </a:p>
          <a:p>
            <a:pPr lvl="1">
              <a:lnSpc>
                <a:spcPct val="80000"/>
              </a:lnSpc>
              <a:buClr>
                <a:srgbClr val="FF6600"/>
              </a:buClr>
            </a:pPr>
            <a:r>
              <a:rPr lang="sk-SK" sz="1600" b="1" i="1">
                <a:solidFill>
                  <a:srgbClr val="FF6600"/>
                </a:solidFill>
              </a:rPr>
              <a:t>uľahčuje pohyb</a:t>
            </a:r>
          </a:p>
          <a:p>
            <a:pPr lvl="1">
              <a:lnSpc>
                <a:spcPct val="80000"/>
              </a:lnSpc>
              <a:buClr>
                <a:srgbClr val="FF6600"/>
              </a:buClr>
            </a:pPr>
            <a:r>
              <a:rPr lang="sk-SK" sz="1600" b="1" i="1">
                <a:solidFill>
                  <a:srgbClr val="FF6600"/>
                </a:solidFill>
              </a:rPr>
              <a:t>zabraňuje vysychaniu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1800" b="1"/>
              <a:t>Hlavová časť</a:t>
            </a:r>
          </a:p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sk-SK" sz="1800" b="1" i="1">
                <a:solidFill>
                  <a:srgbClr val="0000FF"/>
                </a:solidFill>
              </a:rPr>
              <a:t>ústny otvor</a:t>
            </a:r>
          </a:p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sk-SK" sz="1800" b="1" i="1">
                <a:solidFill>
                  <a:srgbClr val="0000FF"/>
                </a:solidFill>
              </a:rPr>
              <a:t>dva páry zasúvateľných tykadiel</a:t>
            </a:r>
          </a:p>
          <a:p>
            <a:pPr lvl="1">
              <a:lnSpc>
                <a:spcPct val="80000"/>
              </a:lnSpc>
              <a:buClr>
                <a:srgbClr val="800000"/>
              </a:buClr>
            </a:pPr>
            <a:r>
              <a:rPr lang="sk-SK" sz="1600" b="1">
                <a:solidFill>
                  <a:srgbClr val="800000"/>
                </a:solidFill>
              </a:rPr>
              <a:t>oči</a:t>
            </a:r>
            <a:r>
              <a:rPr lang="sk-SK" sz="1600">
                <a:solidFill>
                  <a:srgbClr val="800000"/>
                </a:solidFill>
              </a:rPr>
              <a:t> – na jednom páre</a:t>
            </a:r>
          </a:p>
          <a:p>
            <a:pPr lvl="1">
              <a:lnSpc>
                <a:spcPct val="80000"/>
              </a:lnSpc>
              <a:buClr>
                <a:srgbClr val="800000"/>
              </a:buClr>
            </a:pPr>
            <a:r>
              <a:rPr lang="sk-SK" sz="1600" b="1">
                <a:solidFill>
                  <a:srgbClr val="800000"/>
                </a:solidFill>
              </a:rPr>
              <a:t>čuch </a:t>
            </a:r>
            <a:r>
              <a:rPr lang="sk-SK" sz="1600">
                <a:solidFill>
                  <a:srgbClr val="800000"/>
                </a:solidFill>
              </a:rPr>
              <a:t>a</a:t>
            </a:r>
            <a:r>
              <a:rPr lang="sk-SK" sz="1600"/>
              <a:t> </a:t>
            </a:r>
            <a:r>
              <a:rPr lang="sk-SK" sz="1600" b="1">
                <a:solidFill>
                  <a:srgbClr val="800000"/>
                </a:solidFill>
              </a:rPr>
              <a:t>hmat</a:t>
            </a:r>
            <a:r>
              <a:rPr lang="sk-SK" sz="1600"/>
              <a:t> </a:t>
            </a:r>
            <a:r>
              <a:rPr lang="sk-SK" sz="1600">
                <a:solidFill>
                  <a:srgbClr val="800000"/>
                </a:solidFill>
              </a:rPr>
              <a:t>– na druhom páre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1800" b="1"/>
              <a:t>Vnútorné orgány</a:t>
            </a:r>
          </a:p>
          <a:p>
            <a:pPr>
              <a:lnSpc>
                <a:spcPct val="80000"/>
              </a:lnSpc>
            </a:pPr>
            <a:r>
              <a:rPr lang="sk-SK" sz="1800">
                <a:solidFill>
                  <a:srgbClr val="009900"/>
                </a:solidFill>
              </a:rPr>
              <a:t>vo </a:t>
            </a:r>
            <a:r>
              <a:rPr lang="sk-SK" sz="1800" b="1" i="1">
                <a:solidFill>
                  <a:srgbClr val="009900"/>
                </a:solidFill>
              </a:rPr>
              <a:t>vnútornostnom vaku</a:t>
            </a:r>
            <a:r>
              <a:rPr lang="sk-SK" sz="1800">
                <a:solidFill>
                  <a:srgbClr val="009900"/>
                </a:solidFill>
              </a:rPr>
              <a:t> – chráni </a:t>
            </a:r>
            <a:r>
              <a:rPr lang="sk-SK" sz="18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ulita</a:t>
            </a:r>
          </a:p>
        </p:txBody>
      </p:sp>
      <p:pic>
        <p:nvPicPr>
          <p:cNvPr id="10247" name="Picture 7" descr="Slimák%20záhradný%20(Helix%20pomatia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349500"/>
            <a:ext cx="4038600" cy="3028950"/>
          </a:xfrm>
          <a:ln w="57150" cmpd="thinThick">
            <a:solidFill>
              <a:schemeClr val="accent1"/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0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2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2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2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8334375" cy="5399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763713" y="620713"/>
            <a:ext cx="5810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spc="720">
                <a:ln w="9525">
                  <a:noFill/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vnútorná stavba tela slimáka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Tráviaca sústava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800" b="1"/>
              <a:t>Začína</a:t>
            </a:r>
            <a:r>
              <a:rPr lang="sk-SK" sz="2800"/>
              <a:t> 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sk-SK" sz="28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ústami s drsným jazýčkom</a:t>
            </a:r>
            <a:r>
              <a:rPr lang="sk-SK" sz="2800"/>
              <a:t> 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w"/>
            </a:pPr>
            <a:r>
              <a:rPr lang="sk-SK" sz="2300">
                <a:solidFill>
                  <a:schemeClr val="hlink"/>
                </a:solidFill>
              </a:rPr>
              <a:t>slimák ním strúha rastlinnú potravu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800" b="1"/>
              <a:t>Potrava prechádza cez</a:t>
            </a:r>
            <a:r>
              <a:rPr lang="sk-SK" sz="2800"/>
              <a:t> </a:t>
            </a:r>
          </a:p>
          <a:p>
            <a:pPr>
              <a:lnSpc>
                <a:spcPct val="90000"/>
              </a:lnSpc>
              <a:buClr>
                <a:srgbClr val="800000"/>
              </a:buClr>
            </a:pPr>
            <a:r>
              <a:rPr lang="sk-SK" sz="2800" b="1" i="1">
                <a:solidFill>
                  <a:srgbClr val="800000"/>
                </a:solidFill>
              </a:rPr>
              <a:t>žalúdok do čreva</a:t>
            </a:r>
          </a:p>
          <a:p>
            <a:pPr lvl="1"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w"/>
            </a:pPr>
            <a:r>
              <a:rPr lang="sk-SK" sz="2300">
                <a:solidFill>
                  <a:srgbClr val="800000"/>
                </a:solidFill>
              </a:rPr>
              <a:t>do neho vyúsťujú </a:t>
            </a:r>
            <a:r>
              <a:rPr lang="sk-SK" sz="2300" b="1" i="1">
                <a:solidFill>
                  <a:srgbClr val="800000"/>
                </a:solidFill>
              </a:rPr>
              <a:t>žľazy</a:t>
            </a:r>
            <a:r>
              <a:rPr lang="sk-SK" sz="2300"/>
              <a:t> (napr. pečeň)</a:t>
            </a:r>
          </a:p>
          <a:p>
            <a:pPr lvl="2">
              <a:lnSpc>
                <a:spcPct val="90000"/>
              </a:lnSpc>
              <a:buClr>
                <a:srgbClr val="FF6600"/>
              </a:buClr>
            </a:pPr>
            <a:r>
              <a:rPr lang="sk-SK" sz="2100">
                <a:solidFill>
                  <a:srgbClr val="FF6600"/>
                </a:solidFill>
              </a:rPr>
              <a:t>vylučujú tráviace šťavy(enzýmy)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k-SK" sz="2800"/>
              <a:t>von z tela cez </a:t>
            </a:r>
            <a:r>
              <a:rPr lang="sk-SK" sz="2800" b="1" i="1">
                <a:solidFill>
                  <a:srgbClr val="0000FF"/>
                </a:solidFill>
              </a:rPr>
              <a:t>análny otvor</a:t>
            </a:r>
            <a:r>
              <a:rPr lang="sk-SK" sz="2800"/>
              <a:t> (nestrávené zvyšky potravy)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sk-SK" sz="280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sk-SK" sz="280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sk-SK" sz="2800"/>
          </a:p>
        </p:txBody>
      </p:sp>
      <p:pic>
        <p:nvPicPr>
          <p:cNvPr id="12294" name="Picture 6" descr="0034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5445125"/>
            <a:ext cx="3486150" cy="952500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Dýchacia sústava, obehová sústava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229600" cy="28082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>
                <a:solidFill>
                  <a:schemeClr val="folHlink"/>
                </a:solidFill>
              </a:rPr>
              <a:t>Je tvorená </a:t>
            </a:r>
            <a:r>
              <a:rPr lang="sk-SK" sz="2000" b="1" i="1">
                <a:solidFill>
                  <a:schemeClr val="folHlink"/>
                </a:solidFill>
              </a:rPr>
              <a:t>pľúcnym vakom</a:t>
            </a:r>
            <a:r>
              <a:rPr lang="sk-SK" sz="2000">
                <a:solidFill>
                  <a:schemeClr val="folHlink"/>
                </a:solidFill>
              </a:rPr>
              <a:t>, čo je zriasnená a bohato prekrvená časť plášťovej dutiny</a:t>
            </a:r>
          </a:p>
          <a:p>
            <a:pPr>
              <a:lnSpc>
                <a:spcPct val="90000"/>
              </a:lnSpc>
            </a:pPr>
            <a:r>
              <a:rPr lang="sk-SK" sz="2000" b="1">
                <a:solidFill>
                  <a:schemeClr val="folHlink"/>
                </a:solidFill>
              </a:rPr>
              <a:t>do okolitého prostredia sa otvára na pravej strane tela pod okrajom ulity</a:t>
            </a:r>
            <a:r>
              <a:rPr lang="sk-SK" sz="20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>
                <a:solidFill>
                  <a:srgbClr val="0000FF"/>
                </a:solidFill>
              </a:rPr>
              <a:t>Do pľúcneho vaku prechádza kyslík zo vzduchu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>
                <a:solidFill>
                  <a:srgbClr val="0000FF"/>
                </a:solidFill>
              </a:rPr>
              <a:t>Kyslík z vaku preniká do </a:t>
            </a:r>
            <a:r>
              <a:rPr lang="sk-SK" sz="2000" b="1" i="1">
                <a:solidFill>
                  <a:srgbClr val="0000FF"/>
                </a:solidFill>
              </a:rPr>
              <a:t>telovej tekutiny</a:t>
            </a:r>
            <a:r>
              <a:rPr lang="sk-SK" sz="2000">
                <a:solidFill>
                  <a:srgbClr val="0000FF"/>
                </a:solidFill>
              </a:rPr>
              <a:t> (podobná krvi)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>
                <a:solidFill>
                  <a:srgbClr val="0000FF"/>
                </a:solidFill>
              </a:rPr>
              <a:t>Odtiaľ ju z jednej strany nasávajú cievy do </a:t>
            </a:r>
            <a:r>
              <a:rPr lang="sk-SK" sz="2000" b="1" i="1">
                <a:solidFill>
                  <a:srgbClr val="0000FF"/>
                </a:solidFill>
              </a:rPr>
              <a:t>srdca</a:t>
            </a:r>
            <a:r>
              <a:rPr lang="sk-SK" sz="2000">
                <a:solidFill>
                  <a:srgbClr val="0000FF"/>
                </a:solidFill>
              </a:rPr>
              <a:t> – rytmickým sťahovaním ju srdce vypudzuje na druhej strane tela – </a:t>
            </a:r>
            <a:r>
              <a:rPr lang="sk-SK" sz="2000" b="1" i="1">
                <a:solidFill>
                  <a:srgbClr val="800000"/>
                </a:solidFill>
              </a:rPr>
              <a:t>otvorená obehová sústava</a:t>
            </a:r>
          </a:p>
          <a:p>
            <a:pPr>
              <a:lnSpc>
                <a:spcPct val="90000"/>
              </a:lnSpc>
            </a:pPr>
            <a:endParaRPr lang="sk-SK" sz="2000" b="1" i="1">
              <a:solidFill>
                <a:srgbClr val="80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4652963"/>
            <a:ext cx="2324100" cy="1428750"/>
          </a:xfrm>
          <a:noFill/>
          <a:ln w="57150" cmpd="thickThin">
            <a:solidFill>
              <a:srgbClr val="800000"/>
            </a:solidFill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268538" y="6303963"/>
            <a:ext cx="5260975" cy="3762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sk-SK"/>
              <a:t>otvor vedúci do plášťovej dutiny k pľúcnemu vaku 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2843213" y="5300663"/>
            <a:ext cx="1800225" cy="1008062"/>
          </a:xfrm>
          <a:prstGeom prst="line">
            <a:avLst/>
          </a:prstGeom>
          <a:noFill/>
          <a:ln w="1905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15" grpId="0" uiExpand="1" build="p"/>
      <p:bldP spid="13320" grpId="0" animBg="1"/>
      <p:bldP spid="133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Nervová sústava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800" b="1"/>
              <a:t>Nervovú sústavu</a:t>
            </a:r>
            <a:r>
              <a:rPr lang="sk-SK" sz="2800"/>
              <a:t> tvoria</a:t>
            </a:r>
          </a:p>
          <a:p>
            <a:pPr>
              <a:buClr>
                <a:schemeClr val="hlink"/>
              </a:buClr>
            </a:pPr>
            <a:r>
              <a:rPr lang="sk-SK" sz="2800" b="1" i="1">
                <a:solidFill>
                  <a:schemeClr val="hlink"/>
                </a:solidFill>
              </a:rPr>
              <a:t>nervové uzliny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w"/>
            </a:pPr>
            <a:r>
              <a:rPr lang="sk-SK" sz="2300"/>
              <a:t>z nich vybiehajú </a:t>
            </a:r>
            <a:r>
              <a:rPr lang="sk-SK" sz="2300">
                <a:solidFill>
                  <a:srgbClr val="0000FF"/>
                </a:solidFill>
              </a:rPr>
              <a:t>nervové vlákna</a:t>
            </a:r>
          </a:p>
          <a:p>
            <a:pPr>
              <a:buFont typeface="Wingdings" pitchFamily="2" charset="2"/>
              <a:buNone/>
            </a:pPr>
            <a:r>
              <a:rPr lang="sk-SK" sz="2800" b="1"/>
              <a:t>Nervové vlákna spájajú zmyslové orgány</a:t>
            </a:r>
          </a:p>
          <a:p>
            <a:pPr lvl="1">
              <a:buClr>
                <a:srgbClr val="800000"/>
              </a:buClr>
              <a:buFont typeface="Wingdings" pitchFamily="2" charset="2"/>
              <a:buChar char="w"/>
            </a:pPr>
            <a:r>
              <a:rPr lang="sk-SK" sz="2300">
                <a:solidFill>
                  <a:srgbClr val="800000"/>
                </a:solidFill>
              </a:rPr>
              <a:t>oči</a:t>
            </a:r>
          </a:p>
          <a:p>
            <a:pPr lvl="1">
              <a:buClr>
                <a:srgbClr val="800000"/>
              </a:buClr>
              <a:buFont typeface="Wingdings" pitchFamily="2" charset="2"/>
              <a:buChar char="w"/>
            </a:pPr>
            <a:r>
              <a:rPr lang="sk-SK" sz="2300">
                <a:solidFill>
                  <a:srgbClr val="800000"/>
                </a:solidFill>
              </a:rPr>
              <a:t>hmatové a čuchové tykadlá s uzlinami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24025"/>
            <a:ext cx="4038600" cy="4281488"/>
          </a:xfrm>
          <a:noFill/>
          <a:ln w="57150" cmpd="thickThin">
            <a:solidFill>
              <a:srgbClr val="800000"/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Rozmnožovanie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9625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>
                <a:solidFill>
                  <a:srgbClr val="800000"/>
                </a:solidFill>
              </a:rPr>
              <a:t>Slimák je </a:t>
            </a:r>
            <a:r>
              <a:rPr lang="sk-SK" sz="2000" b="1" i="1">
                <a:solidFill>
                  <a:srgbClr val="800000"/>
                </a:solidFill>
              </a:rPr>
              <a:t>obojpohlavný živočích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/>
              <a:t>V pohlavnej žľaze každého slimáka sa tvoria: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sk-SK" sz="2000" b="1" i="1">
                <a:solidFill>
                  <a:schemeClr val="hlink"/>
                </a:solidFill>
              </a:rPr>
              <a:t>spermie</a:t>
            </a:r>
            <a:r>
              <a:rPr lang="sk-SK" sz="2000">
                <a:solidFill>
                  <a:schemeClr val="hlink"/>
                </a:solidFill>
              </a:rPr>
              <a:t> – samčie pohlavné bunky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sk-SK" sz="2000" b="1" i="1">
                <a:solidFill>
                  <a:schemeClr val="hlink"/>
                </a:solidFill>
              </a:rPr>
              <a:t>vajíčka</a:t>
            </a:r>
            <a:r>
              <a:rPr lang="sk-SK" sz="2000">
                <a:solidFill>
                  <a:schemeClr val="hlink"/>
                </a:solidFill>
              </a:rPr>
              <a:t> – samičie pohlavné bunky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b="1"/>
              <a:t>Párenie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k-SK" sz="2000" b="1" i="1"/>
              <a:t>dva jedince sa spoja a vymenia si spermie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b="1">
                <a:solidFill>
                  <a:schemeClr val="folHlink"/>
                </a:solidFill>
              </a:rPr>
              <a:t>Oplodnené vajíčka</a:t>
            </a:r>
          </a:p>
          <a:p>
            <a:pPr>
              <a:lnSpc>
                <a:spcPct val="90000"/>
              </a:lnSpc>
            </a:pPr>
            <a:r>
              <a:rPr lang="sk-SK" sz="2000" b="1" i="1">
                <a:solidFill>
                  <a:schemeClr val="folHlink"/>
                </a:solidFill>
              </a:rPr>
              <a:t>kladie slimák do jamky v pôde</a:t>
            </a:r>
            <a:r>
              <a:rPr lang="sk-SK" sz="2000">
                <a:solidFill>
                  <a:schemeClr val="folHlink"/>
                </a:solidFill>
              </a:rPr>
              <a:t>        (z nich sa vyvinú jedince podobné dospelým)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>
                <a:solidFill>
                  <a:srgbClr val="009900"/>
                </a:solidFill>
              </a:rPr>
              <a:t>Takýto vývin sa nazýva </a:t>
            </a:r>
            <a:r>
              <a:rPr lang="sk-SK" sz="2000" b="1" i="1">
                <a:solidFill>
                  <a:srgbClr val="009900"/>
                </a:solidFill>
              </a:rPr>
              <a:t>priamy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18125" y="2276475"/>
            <a:ext cx="3273425" cy="3854450"/>
          </a:xfrm>
          <a:noFill/>
          <a:ln w="57150" cmpd="thinThick">
            <a:solidFill>
              <a:srgbClr val="800000"/>
            </a:solidFill>
          </a:ln>
        </p:spPr>
      </p:pic>
      <p:pic>
        <p:nvPicPr>
          <p:cNvPr id="21513" name="Picture 9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24750" y="1196975"/>
            <a:ext cx="1257300" cy="1905000"/>
          </a:xfrm>
          <a:noFill/>
          <a:ln w="57150" cmpd="thinThick">
            <a:solidFill>
              <a:srgbClr val="800000"/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4" grpId="0" uiExpand="1" build="p"/>
      <p:bldP spid="215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Škľabka veľká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2286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b="1"/>
              <a:t>Žije 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sk-SK" sz="2000" b="1" i="1">
                <a:solidFill>
                  <a:schemeClr val="hlink"/>
                </a:solidFill>
              </a:rPr>
              <a:t>v stojacích vodách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sk-SK" sz="2000" b="1" i="1">
                <a:solidFill>
                  <a:schemeClr val="hlink"/>
                </a:solidFill>
              </a:rPr>
              <a:t>pomaly tečúcich vodách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b="1"/>
              <a:t>Vnútorné orgány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sk-SK" sz="2000" b="1" i="1">
                <a:solidFill>
                  <a:schemeClr val="folHlink"/>
                </a:solidFill>
              </a:rPr>
              <a:t>ukryté v dvojdielnej schránke – dve lastúry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b="1"/>
              <a:t>Lastúry</a:t>
            </a:r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sz="2000" b="1" i="1">
                <a:solidFill>
                  <a:srgbClr val="0000FF"/>
                </a:solidFill>
              </a:rPr>
              <a:t>na chrbtovej strane spojené</a:t>
            </a:r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sz="2000" b="1" i="1">
                <a:solidFill>
                  <a:srgbClr val="0000FF"/>
                </a:solidFill>
              </a:rPr>
              <a:t>otváranie a zatváranie umožňujú dva svaly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 b="1"/>
              <a:t>Plášť</a:t>
            </a:r>
          </a:p>
          <a:p>
            <a:pPr>
              <a:lnSpc>
                <a:spcPct val="90000"/>
              </a:lnSpc>
              <a:buClr>
                <a:srgbClr val="800000"/>
              </a:buClr>
            </a:pPr>
            <a:r>
              <a:rPr lang="sk-SK" sz="2000" b="1" i="1">
                <a:solidFill>
                  <a:srgbClr val="800000"/>
                </a:solidFill>
              </a:rPr>
              <a:t>na vnútornej strane lastúry</a:t>
            </a:r>
          </a:p>
          <a:p>
            <a:pPr>
              <a:lnSpc>
                <a:spcPct val="90000"/>
              </a:lnSpc>
              <a:buClr>
                <a:srgbClr val="800000"/>
              </a:buClr>
            </a:pPr>
            <a:r>
              <a:rPr lang="sk-SK" sz="2000" b="1" i="1">
                <a:solidFill>
                  <a:srgbClr val="800000"/>
                </a:solidFill>
              </a:rPr>
              <a:t>prekrýva celé telo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2060575"/>
            <a:ext cx="3051175" cy="3422650"/>
          </a:xfrm>
          <a:ln w="57150" cmpd="thinThick">
            <a:solidFill>
              <a:srgbClr val="FF6600"/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5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5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  <p:bldP spid="25605" grpId="0" animBg="1"/>
    </p:bldLst>
  </p:timing>
</p:sld>
</file>

<file path=ppt/theme/theme1.xml><?xml version="1.0" encoding="utf-8"?>
<a:theme xmlns:a="http://schemas.openxmlformats.org/drawingml/2006/main" name="Vodotlač">
  <a:themeElements>
    <a:clrScheme name="Vodotla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Vodotlač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dotla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lač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lač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lač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lač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lač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lač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lač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lač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468</TotalTime>
  <Words>363</Words>
  <Application>Microsoft Office PowerPoint</Application>
  <PresentationFormat>Prezentácia na obrazovke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Vodotlač</vt:lpstr>
      <vt:lpstr>Živočíchy so schránkou - mäkkýše</vt:lpstr>
      <vt:lpstr>Mäkkýše</vt:lpstr>
      <vt:lpstr>Slimák záhradný</vt:lpstr>
      <vt:lpstr>Snímka 4</vt:lpstr>
      <vt:lpstr>Tráviaca sústava</vt:lpstr>
      <vt:lpstr>Dýchacia sústava, obehová sústava</vt:lpstr>
      <vt:lpstr>Nervová sústava</vt:lpstr>
      <vt:lpstr>Rozmnožovanie</vt:lpstr>
      <vt:lpstr>Škľabka veľká</vt:lpstr>
      <vt:lpstr>Snímka 10</vt:lpstr>
      <vt:lpstr>Snímka 11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Živočíchy so schránkou - mäkkýše</dc:title>
  <dc:creator>User</dc:creator>
  <cp:lastModifiedBy>ZS Jelenec</cp:lastModifiedBy>
  <cp:revision>10</cp:revision>
  <dcterms:created xsi:type="dcterms:W3CDTF">2010-04-18T11:28:29Z</dcterms:created>
  <dcterms:modified xsi:type="dcterms:W3CDTF">2018-05-09T08:01:15Z</dcterms:modified>
</cp:coreProperties>
</file>