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33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536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536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6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6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6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6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6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7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537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537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537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7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8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538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538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8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8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538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538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8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8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538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539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9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9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539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539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9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539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539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39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39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40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40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40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40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540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6954FE-D53C-4CD9-8193-08ED98741D33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k-SK"/>
              <a:t>Kliknite sem a upravte štýl predlohy podnadpisov.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7A012-6431-4F6E-B13B-80071EE340D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CC58-0816-46FD-9F6F-554E1E2DF81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4FBE45-3D49-4C39-8D9B-49C1E1E4C68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j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3513D64-843B-4302-83ED-648EA51CDC0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D1430-DA50-4E71-AEC1-70C39E48227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1BE88-7EAE-4E44-A76F-AC246BB50ED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C1D1B-DD57-4DBD-A79E-A27DE8E042B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1F1D-92BF-4CAB-A201-605F2AE7D81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BB3BD-7127-4795-9AAF-CD9354E7A4C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4BBE6-5E8B-4245-9A58-ECF289A5989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E738-10A2-457C-94AE-F49FED3702F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8D84-2541-4BE2-9ADD-C14B8134A20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435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43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43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5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5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435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436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3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43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438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21877A-23F1-4B19-91FB-840041C447E3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469312" cy="3581400"/>
          </a:xfrm>
        </p:spPr>
        <p:txBody>
          <a:bodyPr/>
          <a:lstStyle/>
          <a:p>
            <a:r>
              <a:rPr lang="sk-SK">
                <a:solidFill>
                  <a:srgbClr val="CC3300"/>
                </a:solidFill>
              </a:rPr>
              <a:t>Živočíchy s obrúčkami</a:t>
            </a:r>
            <a:br>
              <a:rPr lang="sk-SK">
                <a:solidFill>
                  <a:srgbClr val="CC3300"/>
                </a:solidFill>
              </a:rPr>
            </a:br>
            <a:r>
              <a:rPr lang="sk-SK">
                <a:solidFill>
                  <a:srgbClr val="CC3300"/>
                </a:solidFill>
              </a:rPr>
              <a:t>- obrúčkavce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Biológia 6. ročník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013325"/>
            <a:ext cx="2076450" cy="1466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49725"/>
            <a:ext cx="7620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Dážďovka zemná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852738"/>
            <a:ext cx="3810000" cy="3178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sz="2200" b="1">
                <a:solidFill>
                  <a:srgbClr val="FF9933"/>
                </a:solidFill>
              </a:rPr>
              <a:t>Obrúčkavce </a:t>
            </a:r>
          </a:p>
          <a:p>
            <a:pPr>
              <a:lnSpc>
                <a:spcPct val="90000"/>
              </a:lnSpc>
            </a:pPr>
            <a:r>
              <a:rPr lang="sk-SK" sz="2200">
                <a:solidFill>
                  <a:srgbClr val="FF9933"/>
                </a:solidFill>
              </a:rPr>
              <a:t>živočíchy s podobnou stavbou tela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200" b="1">
                <a:solidFill>
                  <a:schemeClr val="tx2"/>
                </a:solidFill>
              </a:rPr>
              <a:t>Dážďovka zemná</a:t>
            </a:r>
            <a:r>
              <a:rPr lang="sk-SK" sz="2200">
                <a:solidFill>
                  <a:schemeClr val="tx2"/>
                </a:solidFill>
              </a:rPr>
              <a:t> patrí medzi obrúčkavce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sz="2200">
                <a:solidFill>
                  <a:srgbClr val="CC3300"/>
                </a:solidFill>
              </a:rPr>
              <a:t>Jej telo tvoria články – </a:t>
            </a:r>
            <a:r>
              <a:rPr lang="sk-SK" sz="22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obrúčky</a:t>
            </a:r>
          </a:p>
          <a:p>
            <a:pPr>
              <a:lnSpc>
                <a:spcPct val="90000"/>
              </a:lnSpc>
            </a:pPr>
            <a:endParaRPr lang="sk-SK" sz="2200">
              <a:solidFill>
                <a:srgbClr val="FF9933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462766">
            <a:off x="3851275" y="1700213"/>
            <a:ext cx="5040313" cy="5014912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Pohyb dážďovky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k-SK" sz="2400">
                <a:solidFill>
                  <a:srgbClr val="CC3300"/>
                </a:solidFill>
              </a:rPr>
              <a:t>striedavé zmršťovanie a uvoľňovanie </a:t>
            </a:r>
            <a:r>
              <a:rPr lang="sk-SK" sz="2400" b="1" i="1">
                <a:solidFill>
                  <a:srgbClr val="CC3300"/>
                </a:solidFill>
              </a:rPr>
              <a:t>svalov</a:t>
            </a:r>
          </a:p>
          <a:p>
            <a:pPr>
              <a:buFontTx/>
              <a:buNone/>
            </a:pPr>
            <a:r>
              <a:rPr lang="sk-SK" sz="2400" b="1"/>
              <a:t>Pohyb umožňujú</a:t>
            </a:r>
          </a:p>
          <a:p>
            <a:r>
              <a:rPr lang="sk-SK" sz="2400" b="1" i="1"/>
              <a:t>štetinky</a:t>
            </a:r>
            <a:r>
              <a:rPr lang="sk-SK" sz="2400"/>
              <a:t> (o ktoré sa opiera)</a:t>
            </a:r>
          </a:p>
          <a:p>
            <a:r>
              <a:rPr lang="sk-SK" sz="2400" b="1"/>
              <a:t>sliz</a:t>
            </a:r>
            <a:r>
              <a:rPr lang="sk-SK" sz="2400"/>
              <a:t> (vylučuje pokožka)</a:t>
            </a:r>
          </a:p>
          <a:p>
            <a:pPr lvl="1"/>
            <a:r>
              <a:rPr lang="sk-SK" sz="2000"/>
              <a:t>pomocou slizu môže dážďovka prejsť aj po ostrých predmetoch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20900"/>
            <a:ext cx="4038600" cy="3413125"/>
          </a:xfrm>
          <a:noFill/>
          <a:ln/>
        </p:spPr>
      </p:pic>
      <p:pic>
        <p:nvPicPr>
          <p:cNvPr id="5129" name="Picture 9" descr="MCHH0106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589588"/>
            <a:ext cx="1584325" cy="9207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8229600" cy="3459163"/>
          </a:xfrm>
          <a:noFill/>
          <a:ln/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476375" y="1196975"/>
            <a:ext cx="6238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spc="72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vnútorná stavba tela dážďovky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Časti tela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sz="2000" b="1" i="1">
                <a:solidFill>
                  <a:schemeClr val="tx2"/>
                </a:solidFill>
              </a:rPr>
              <a:t>Ústny otvor</a:t>
            </a:r>
          </a:p>
          <a:p>
            <a:pPr>
              <a:lnSpc>
                <a:spcPct val="80000"/>
              </a:lnSpc>
            </a:pPr>
            <a:r>
              <a:rPr lang="sk-SK" sz="1800">
                <a:solidFill>
                  <a:schemeClr val="tx2"/>
                </a:solidFill>
              </a:rPr>
              <a:t>predná časť tela</a:t>
            </a:r>
          </a:p>
          <a:p>
            <a:pPr lvl="2">
              <a:lnSpc>
                <a:spcPct val="80000"/>
              </a:lnSpc>
            </a:pPr>
            <a:r>
              <a:rPr lang="sk-SK" sz="1600">
                <a:solidFill>
                  <a:schemeClr val="tx2"/>
                </a:solidFill>
              </a:rPr>
              <a:t>ním prijíma potravu (zvyšky rastlín) s kúskami pôdy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000" b="1" i="1">
                <a:solidFill>
                  <a:schemeClr val="tx2"/>
                </a:solidFill>
              </a:rPr>
              <a:t>Tráviaca rúra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000" b="1" i="1">
                <a:solidFill>
                  <a:schemeClr val="tx2"/>
                </a:solidFill>
              </a:rPr>
              <a:t>Análny otvor</a:t>
            </a:r>
          </a:p>
          <a:p>
            <a:pPr>
              <a:lnSpc>
                <a:spcPct val="80000"/>
              </a:lnSpc>
            </a:pPr>
            <a:r>
              <a:rPr lang="sk-SK" sz="1800">
                <a:solidFill>
                  <a:schemeClr val="tx2"/>
                </a:solidFill>
              </a:rPr>
              <a:t>zadná časť tela</a:t>
            </a:r>
          </a:p>
          <a:p>
            <a:pPr lvl="2">
              <a:lnSpc>
                <a:spcPct val="80000"/>
              </a:lnSpc>
            </a:pPr>
            <a:r>
              <a:rPr lang="sk-SK" sz="1600">
                <a:solidFill>
                  <a:schemeClr val="tx2"/>
                </a:solidFill>
              </a:rPr>
              <a:t>ním vylučuje nestrávené zvyšky potravy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000" b="1" i="1">
                <a:solidFill>
                  <a:schemeClr val="tx2"/>
                </a:solidFill>
              </a:rPr>
              <a:t>Vylučovacie orgány</a:t>
            </a:r>
          </a:p>
          <a:p>
            <a:pPr>
              <a:lnSpc>
                <a:spcPct val="80000"/>
              </a:lnSpc>
            </a:pPr>
            <a:r>
              <a:rPr lang="sk-SK" sz="1800">
                <a:solidFill>
                  <a:schemeClr val="tx2"/>
                </a:solidFill>
              </a:rPr>
              <a:t>dva kanáliky v tvare lievikov v každom článku tela</a:t>
            </a:r>
          </a:p>
          <a:p>
            <a:pPr lvl="2">
              <a:lnSpc>
                <a:spcPct val="80000"/>
              </a:lnSpc>
            </a:pPr>
            <a:r>
              <a:rPr lang="sk-SK" sz="1600">
                <a:solidFill>
                  <a:schemeClr val="tx2"/>
                </a:solidFill>
              </a:rPr>
              <a:t>vylučujú škodlivé a nadbytočné látky z tela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000" b="1" i="1">
                <a:solidFill>
                  <a:schemeClr val="tx2"/>
                </a:solidFill>
              </a:rPr>
              <a:t>Rozmnožovacie orgány</a:t>
            </a:r>
          </a:p>
          <a:p>
            <a:pPr>
              <a:lnSpc>
                <a:spcPct val="80000"/>
              </a:lnSpc>
            </a:pPr>
            <a:r>
              <a:rPr lang="sk-SK" sz="1800">
                <a:solidFill>
                  <a:srgbClr val="CC3300"/>
                </a:solidFill>
              </a:rPr>
              <a:t>obojpohlavný živočích</a:t>
            </a:r>
            <a:r>
              <a:rPr lang="sk-SK" sz="1800"/>
              <a:t> </a:t>
            </a:r>
            <a:r>
              <a:rPr lang="sk-SK" sz="1800">
                <a:solidFill>
                  <a:schemeClr val="tx2"/>
                </a:solidFill>
              </a:rPr>
              <a:t>– pri párení – výmena spermií</a:t>
            </a:r>
            <a:r>
              <a:rPr lang="sk-SK" sz="1800"/>
              <a:t> – </a:t>
            </a:r>
            <a:r>
              <a:rPr lang="sk-SK" sz="1800">
                <a:solidFill>
                  <a:srgbClr val="CC3300"/>
                </a:solidFill>
              </a:rPr>
              <a:t>priamy vývin </a:t>
            </a:r>
            <a:r>
              <a:rPr lang="sk-SK" sz="1800">
                <a:solidFill>
                  <a:schemeClr val="tx2"/>
                </a:solidFill>
              </a:rPr>
              <a:t>mladých jedincov</a:t>
            </a:r>
          </a:p>
          <a:p>
            <a:pPr lvl="2">
              <a:lnSpc>
                <a:spcPct val="80000"/>
              </a:lnSpc>
            </a:pPr>
            <a:r>
              <a:rPr lang="sk-SK" sz="1600">
                <a:solidFill>
                  <a:schemeClr val="tx2"/>
                </a:solidFill>
              </a:rPr>
              <a:t>samičie</a:t>
            </a:r>
          </a:p>
          <a:p>
            <a:pPr lvl="2">
              <a:lnSpc>
                <a:spcPct val="80000"/>
              </a:lnSpc>
            </a:pPr>
            <a:r>
              <a:rPr lang="sk-SK" sz="1600">
                <a:solidFill>
                  <a:schemeClr val="tx2"/>
                </a:solidFill>
              </a:rPr>
              <a:t>samčie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000" b="1" i="1">
                <a:solidFill>
                  <a:schemeClr val="tx2"/>
                </a:solidFill>
              </a:rPr>
              <a:t>Opasok</a:t>
            </a:r>
          </a:p>
          <a:p>
            <a:pPr>
              <a:lnSpc>
                <a:spcPct val="80000"/>
              </a:lnSpc>
            </a:pPr>
            <a:r>
              <a:rPr lang="sk-SK" sz="1800">
                <a:solidFill>
                  <a:schemeClr val="tx2"/>
                </a:solidFill>
              </a:rPr>
              <a:t>vylučuje</a:t>
            </a:r>
            <a:r>
              <a:rPr lang="sk-SK" sz="1800"/>
              <a:t> </a:t>
            </a:r>
            <a:r>
              <a:rPr lang="sk-SK" sz="1800">
                <a:solidFill>
                  <a:srgbClr val="990000"/>
                </a:solidFill>
              </a:rPr>
              <a:t>sliz</a:t>
            </a:r>
          </a:p>
          <a:p>
            <a:pPr lvl="2">
              <a:lnSpc>
                <a:spcPct val="80000"/>
              </a:lnSpc>
            </a:pPr>
            <a:r>
              <a:rPr lang="sk-SK" sz="1600">
                <a:solidFill>
                  <a:schemeClr val="tx2"/>
                </a:solidFill>
              </a:rPr>
              <a:t>z neho sa tvorí obal (ním sú obalené oplodnené vajíčka)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492375"/>
            <a:ext cx="4067175" cy="3522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784860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ln w="9525">
                  <a:noFill/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obehová a nervová sústava dážďovky</a:t>
            </a:r>
            <a:endParaRPr lang="sk-SK" sz="3600" kern="10" spc="720">
              <a:ln w="9525">
                <a:noFill/>
                <a:round/>
                <a:headEnd/>
                <a:tailEnd/>
              </a:ln>
              <a:solidFill>
                <a:srgbClr val="00808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5184775" cy="3995738"/>
          </a:xfrm>
        </p:spPr>
        <p:txBody>
          <a:bodyPr/>
          <a:lstStyle/>
          <a:p>
            <a:pPr>
              <a:buFontTx/>
              <a:buNone/>
            </a:pPr>
            <a:r>
              <a:rPr lang="sk-SK" sz="2400" b="1">
                <a:solidFill>
                  <a:srgbClr val="CC3300"/>
                </a:solidFill>
              </a:rPr>
              <a:t>Zatvorená obehová sústava</a:t>
            </a:r>
          </a:p>
          <a:p>
            <a:r>
              <a:rPr lang="sk-SK" sz="2200" b="1" i="1">
                <a:solidFill>
                  <a:srgbClr val="CC3300"/>
                </a:solidFill>
              </a:rPr>
              <a:t>krv</a:t>
            </a:r>
            <a:r>
              <a:rPr lang="sk-SK" sz="2200"/>
              <a:t> prúdi v chrbtovej a brušnej cieve (uzavreté)</a:t>
            </a:r>
          </a:p>
          <a:p>
            <a:r>
              <a:rPr lang="sk-SK" sz="2200" b="1" i="1">
                <a:solidFill>
                  <a:srgbClr val="CC3300"/>
                </a:solidFill>
              </a:rPr>
              <a:t>krvné cievy</a:t>
            </a:r>
            <a:r>
              <a:rPr lang="sk-SK" sz="2200"/>
              <a:t> sú prepojené vlásočnicami</a:t>
            </a:r>
          </a:p>
          <a:p>
            <a:pPr>
              <a:buFontTx/>
              <a:buNone/>
            </a:pPr>
            <a:r>
              <a:rPr lang="sk-SK" sz="2400" b="1">
                <a:solidFill>
                  <a:schemeClr val="tx2"/>
                </a:solidFill>
              </a:rPr>
              <a:t>Rebríčková nervová sústava</a:t>
            </a:r>
          </a:p>
          <a:p>
            <a:r>
              <a:rPr lang="sk-SK" sz="2400" b="1" i="1">
                <a:solidFill>
                  <a:schemeClr val="tx2"/>
                </a:solidFill>
              </a:rPr>
              <a:t>nervové uzliny</a:t>
            </a:r>
          </a:p>
          <a:p>
            <a:pPr lvl="1"/>
            <a:r>
              <a:rPr lang="sk-SK" sz="2000"/>
              <a:t>spojené nervovými vláknami</a:t>
            </a:r>
          </a:p>
          <a:p>
            <a:pPr lvl="1"/>
            <a:r>
              <a:rPr lang="sk-SK" sz="2000"/>
              <a:t>pripomínajú rebrík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/>
    </p:bldLst>
  </p:timing>
</p:sld>
</file>

<file path=ppt/theme/theme1.xml><?xml version="1.0" encoding="utf-8"?>
<a:theme xmlns:a="http://schemas.openxmlformats.org/drawingml/2006/main" name="Balóniky">
  <a:themeElements>
    <a:clrScheme name="Balóniky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ónik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i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i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i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i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310</TotalTime>
  <Words>172</Words>
  <Application>Microsoft Office PowerPoint</Application>
  <PresentationFormat>Prezentácia na obrazovke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Times New Roman</vt:lpstr>
      <vt:lpstr>Verdana</vt:lpstr>
      <vt:lpstr>Arial</vt:lpstr>
      <vt:lpstr>Balóniky</vt:lpstr>
      <vt:lpstr>Živočíchy s obrúčkami - obrúčkavce</vt:lpstr>
      <vt:lpstr>Dážďovka zemná</vt:lpstr>
      <vt:lpstr>Pohyb dážďovky</vt:lpstr>
      <vt:lpstr>Snímka 4</vt:lpstr>
      <vt:lpstr>Časti tela 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 Jelenec</dc:creator>
  <cp:lastModifiedBy>ZS Jelenec</cp:lastModifiedBy>
  <cp:revision>7</cp:revision>
  <dcterms:created xsi:type="dcterms:W3CDTF">1601-01-01T00:00:00Z</dcterms:created>
  <dcterms:modified xsi:type="dcterms:W3CDTF">2013-05-31T06:27:21Z</dcterms:modified>
</cp:coreProperties>
</file>