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75763-7B0B-44BA-B3B5-62544737736B}" type="datetimeFigureOut">
              <a:rPr lang="sk-SK" smtClean="0"/>
              <a:pPr/>
              <a:t>21.10.2020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88478-9F7C-4790-9B2B-89D02D62CBA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75763-7B0B-44BA-B3B5-62544737736B}" type="datetimeFigureOut">
              <a:rPr lang="sk-SK" smtClean="0"/>
              <a:pPr/>
              <a:t>21.10.2020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88478-9F7C-4790-9B2B-89D02D62CB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75763-7B0B-44BA-B3B5-62544737736B}" type="datetimeFigureOut">
              <a:rPr lang="sk-SK" smtClean="0"/>
              <a:pPr/>
              <a:t>21.10.2020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88478-9F7C-4790-9B2B-89D02D62CB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75763-7B0B-44BA-B3B5-62544737736B}" type="datetimeFigureOut">
              <a:rPr lang="sk-SK" smtClean="0"/>
              <a:pPr/>
              <a:t>21.10.2020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88478-9F7C-4790-9B2B-89D02D62CB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75763-7B0B-44BA-B3B5-62544737736B}" type="datetimeFigureOut">
              <a:rPr lang="sk-SK" smtClean="0"/>
              <a:pPr/>
              <a:t>21.10.2020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88478-9F7C-4790-9B2B-89D02D62CBA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75763-7B0B-44BA-B3B5-62544737736B}" type="datetimeFigureOut">
              <a:rPr lang="sk-SK" smtClean="0"/>
              <a:pPr/>
              <a:t>21.10.2020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88478-9F7C-4790-9B2B-89D02D62CB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75763-7B0B-44BA-B3B5-62544737736B}" type="datetimeFigureOut">
              <a:rPr lang="sk-SK" smtClean="0"/>
              <a:pPr/>
              <a:t>21.10.2020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88478-9F7C-4790-9B2B-89D02D62CB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75763-7B0B-44BA-B3B5-62544737736B}" type="datetimeFigureOut">
              <a:rPr lang="sk-SK" smtClean="0"/>
              <a:pPr/>
              <a:t>21.10.2020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88478-9F7C-4790-9B2B-89D02D62CB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75763-7B0B-44BA-B3B5-62544737736B}" type="datetimeFigureOut">
              <a:rPr lang="sk-SK" smtClean="0"/>
              <a:pPr/>
              <a:t>21.10.2020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88478-9F7C-4790-9B2B-89D02D62CBA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75763-7B0B-44BA-B3B5-62544737736B}" type="datetimeFigureOut">
              <a:rPr lang="sk-SK" smtClean="0"/>
              <a:pPr/>
              <a:t>21.10.2020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88478-9F7C-4790-9B2B-89D02D62CB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75763-7B0B-44BA-B3B5-62544737736B}" type="datetimeFigureOut">
              <a:rPr lang="sk-SK" smtClean="0"/>
              <a:pPr/>
              <a:t>21.10.2020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088478-9F7C-4790-9B2B-89D02D62CBA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EF75763-7B0B-44BA-B3B5-62544737736B}" type="datetimeFigureOut">
              <a:rPr lang="sk-SK" smtClean="0"/>
              <a:pPr/>
              <a:t>21.10.2020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8088478-9F7C-4790-9B2B-89D02D62CBA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4414" y="1000108"/>
            <a:ext cx="7406640" cy="1472184"/>
          </a:xfrm>
        </p:spPr>
        <p:txBody>
          <a:bodyPr>
            <a:normAutofit/>
          </a:bodyPr>
          <a:lstStyle/>
          <a:p>
            <a:r>
              <a:rPr lang="sk-SK" sz="3200" dirty="0" smtClean="0"/>
              <a:t>Vylučovanie a močová sústava stavovcov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14448" y="1928802"/>
            <a:ext cx="7429552" cy="2109790"/>
          </a:xfrm>
        </p:spPr>
        <p:txBody>
          <a:bodyPr/>
          <a:lstStyle/>
          <a:p>
            <a:r>
              <a:rPr lang="sk-SK" dirty="0" smtClean="0"/>
              <a:t>    </a:t>
            </a:r>
            <a:endParaRPr lang="sk-SK" dirty="0"/>
          </a:p>
        </p:txBody>
      </p:sp>
      <p:pic>
        <p:nvPicPr>
          <p:cNvPr id="13314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262" y="3356992"/>
            <a:ext cx="7384150" cy="3042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5. Cicavce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majú pravé párové obličky</a:t>
            </a:r>
          </a:p>
          <a:p>
            <a:r>
              <a:rPr lang="sk-SK" dirty="0" smtClean="0"/>
              <a:t>močovody ústia do močového mechúra</a:t>
            </a:r>
          </a:p>
          <a:p>
            <a:r>
              <a:rPr lang="sk-SK" dirty="0" smtClean="0"/>
              <a:t>močová sústava končí močovou rúrou, ktorá je u samcov dlhšia</a:t>
            </a:r>
            <a:endParaRPr lang="sk-SK" dirty="0"/>
          </a:p>
        </p:txBody>
      </p:sp>
      <p:pic>
        <p:nvPicPr>
          <p:cNvPr id="34818" name="Picture 2" descr="Výsledok vyh&amp;lcaron;adávania obrázkov pre dopyt cat anatomy"/>
          <p:cNvPicPr>
            <a:picLocks noChangeAspect="1" noChangeArrowheads="1"/>
          </p:cNvPicPr>
          <p:nvPr/>
        </p:nvPicPr>
        <p:blipFill>
          <a:blip r:embed="rId2" cstate="print"/>
          <a:srcRect t="9912"/>
          <a:stretch>
            <a:fillRect/>
          </a:stretch>
        </p:blipFill>
        <p:spPr bwMode="auto">
          <a:xfrm>
            <a:off x="2714612" y="3680864"/>
            <a:ext cx="4214842" cy="2928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pic>
        <p:nvPicPr>
          <p:cNvPr id="35842" name="Picture 2" descr="Výsledok vyh&amp;lcaron;adávania obrázkov pre dopyt kidney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77072"/>
            <a:ext cx="3810000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Vylučovanie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organizmus sa zbavuje nepotrebných látok:</a:t>
            </a:r>
          </a:p>
          <a:p>
            <a:endParaRPr lang="sk-SK" dirty="0" smtClean="0"/>
          </a:p>
          <a:p>
            <a:pPr>
              <a:buNone/>
            </a:pP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1857356" y="2643182"/>
          <a:ext cx="6357982" cy="242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991"/>
                <a:gridCol w="3178991"/>
              </a:tblGrid>
              <a:tr h="485778">
                <a:tc>
                  <a:txBody>
                    <a:bodyPr/>
                    <a:lstStyle/>
                    <a:p>
                      <a:r>
                        <a:rPr lang="sk-SK" dirty="0" smtClean="0"/>
                        <a:t>odpadová látka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orgánová</a:t>
                      </a:r>
                      <a:r>
                        <a:rPr lang="sk-SK" baseline="0" dirty="0" smtClean="0"/>
                        <a:t> sústava</a:t>
                      </a:r>
                      <a:endParaRPr lang="sk-SK" dirty="0"/>
                    </a:p>
                  </a:txBody>
                  <a:tcPr/>
                </a:tc>
              </a:tr>
              <a:tr h="485778">
                <a:tc>
                  <a:txBody>
                    <a:bodyPr/>
                    <a:lstStyle/>
                    <a:p>
                      <a:r>
                        <a:rPr lang="sk-SK" dirty="0" smtClean="0"/>
                        <a:t>pot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kožná sústava</a:t>
                      </a:r>
                      <a:endParaRPr lang="sk-SK" dirty="0"/>
                    </a:p>
                  </a:txBody>
                  <a:tcPr/>
                </a:tc>
              </a:tr>
              <a:tr h="485778">
                <a:tc>
                  <a:txBody>
                    <a:bodyPr/>
                    <a:lstStyle/>
                    <a:p>
                      <a:r>
                        <a:rPr lang="sk-SK" dirty="0" smtClean="0"/>
                        <a:t>oxid uhličitý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dýchacia sústava</a:t>
                      </a:r>
                      <a:endParaRPr lang="sk-SK" dirty="0"/>
                    </a:p>
                  </a:txBody>
                  <a:tcPr/>
                </a:tc>
              </a:tr>
              <a:tr h="485778">
                <a:tc>
                  <a:txBody>
                    <a:bodyPr/>
                    <a:lstStyle/>
                    <a:p>
                      <a:r>
                        <a:rPr lang="sk-SK" dirty="0" smtClean="0"/>
                        <a:t>nestrávené zvyšky potravy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tráviaca sústava</a:t>
                      </a:r>
                      <a:endParaRPr lang="sk-SK" dirty="0"/>
                    </a:p>
                  </a:txBody>
                  <a:tcPr/>
                </a:tc>
              </a:tr>
              <a:tr h="485778">
                <a:tc>
                  <a:txBody>
                    <a:bodyPr/>
                    <a:lstStyle/>
                    <a:p>
                      <a:r>
                        <a:rPr lang="sk-SK" dirty="0" smtClean="0"/>
                        <a:t>moč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močová sústava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Funkcia močovej sústavy stavovcov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1556792"/>
            <a:ext cx="7725544" cy="4237931"/>
          </a:xfrm>
        </p:spPr>
        <p:txBody>
          <a:bodyPr/>
          <a:lstStyle/>
          <a:p>
            <a:r>
              <a:rPr lang="sk-SK" dirty="0" smtClean="0"/>
              <a:t>súvisí s telovými tekutinami</a:t>
            </a:r>
          </a:p>
          <a:p>
            <a:r>
              <a:rPr lang="sk-SK" dirty="0" smtClean="0"/>
              <a:t>odstraňuje z tela nadbytočnú vodu, soli a iné tekuté odpadové látky</a:t>
            </a:r>
            <a:endParaRPr lang="sk-SK" dirty="0"/>
          </a:p>
        </p:txBody>
      </p:sp>
      <p:pic>
        <p:nvPicPr>
          <p:cNvPr id="10242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257" y="3212976"/>
            <a:ext cx="6977360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Stavba močovej sústavy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1600200"/>
            <a:ext cx="6048672" cy="4525963"/>
          </a:xfrm>
        </p:spPr>
        <p:txBody>
          <a:bodyPr>
            <a:normAutofit/>
          </a:bodyPr>
          <a:lstStyle/>
          <a:p>
            <a:r>
              <a:rPr lang="sk-SK" b="1" dirty="0" smtClean="0"/>
              <a:t>obličky</a:t>
            </a:r>
            <a:r>
              <a:rPr lang="sk-SK" dirty="0" smtClean="0"/>
              <a:t>:  sú párový orgán, ich základnou stavebnou jednotkou je </a:t>
            </a:r>
            <a:r>
              <a:rPr lang="sk-SK" b="1" dirty="0" err="1" smtClean="0"/>
              <a:t>nefrón</a:t>
            </a:r>
            <a:endParaRPr lang="sk-SK" b="1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sz="1800" b="1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357562"/>
            <a:ext cx="3096344" cy="220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Výsledok vyh&amp;lcaron;adávania obrázkov pre dopyt obli&amp;ccaron;ky"/>
          <p:cNvPicPr>
            <a:picLocks noChangeAspect="1" noChangeArrowheads="1"/>
          </p:cNvPicPr>
          <p:nvPr/>
        </p:nvPicPr>
        <p:blipFill>
          <a:blip r:embed="rId3" cstate="print"/>
          <a:srcRect t="7412" b="5501"/>
          <a:stretch>
            <a:fillRect/>
          </a:stretch>
        </p:blipFill>
        <p:spPr bwMode="auto">
          <a:xfrm>
            <a:off x="4476750" y="3284984"/>
            <a:ext cx="466725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23728" y="908720"/>
            <a:ext cx="6563072" cy="5246043"/>
          </a:xfrm>
        </p:spPr>
        <p:txBody>
          <a:bodyPr>
            <a:normAutofit/>
          </a:bodyPr>
          <a:lstStyle/>
          <a:p>
            <a:r>
              <a:rPr lang="sk-SK" b="1" dirty="0" smtClean="0"/>
              <a:t>močovody </a:t>
            </a:r>
            <a:r>
              <a:rPr lang="sk-SK" dirty="0" smtClean="0"/>
              <a:t>– vedú moč do močového mechúra</a:t>
            </a:r>
          </a:p>
          <a:p>
            <a:r>
              <a:rPr lang="sk-SK" b="1" dirty="0" smtClean="0"/>
              <a:t>močový mechúr </a:t>
            </a:r>
            <a:r>
              <a:rPr lang="sk-SK" dirty="0" smtClean="0"/>
              <a:t>– slúži na zbieranie moču</a:t>
            </a:r>
          </a:p>
          <a:p>
            <a:r>
              <a:rPr lang="sk-SK" b="1" dirty="0" smtClean="0"/>
              <a:t>močová rúra </a:t>
            </a:r>
            <a:r>
              <a:rPr lang="sk-SK" dirty="0" smtClean="0"/>
              <a:t>resp. kloaka – vývod močovej sústavy von z tela</a:t>
            </a:r>
          </a:p>
          <a:p>
            <a:pPr>
              <a:buNone/>
            </a:pPr>
            <a:r>
              <a:rPr lang="sk-SK" sz="1800" b="1" dirty="0" smtClean="0"/>
              <a:t>		</a:t>
            </a:r>
            <a:r>
              <a:rPr lang="sk-SK" sz="1800" b="1" dirty="0" smtClean="0">
                <a:solidFill>
                  <a:schemeClr val="tx2">
                    <a:lumMod val="75000"/>
                  </a:schemeClr>
                </a:solidFill>
              </a:rPr>
              <a:t>Zopakujme si: Ktoré živočíchy majú kloaku?</a:t>
            </a:r>
          </a:p>
          <a:p>
            <a:pPr>
              <a:buNone/>
            </a:pPr>
            <a:r>
              <a:rPr lang="sk-SK" sz="18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sk-SK" sz="1800" b="1" dirty="0" smtClean="0">
                <a:solidFill>
                  <a:schemeClr val="tx2">
                    <a:lumMod val="75000"/>
                  </a:schemeClr>
                </a:solidFill>
              </a:rPr>
              <a:t>		           Na čo slúži?</a:t>
            </a:r>
          </a:p>
          <a:p>
            <a:endParaRPr lang="sk-SK" dirty="0"/>
          </a:p>
        </p:txBody>
      </p:sp>
      <p:pic>
        <p:nvPicPr>
          <p:cNvPr id="17410" name="Picture 2" descr="Výsledok vyh&amp;lcaron;adávania obrázkov pre dopyt bladder"/>
          <p:cNvPicPr>
            <a:picLocks noChangeAspect="1" noChangeArrowheads="1"/>
          </p:cNvPicPr>
          <p:nvPr/>
        </p:nvPicPr>
        <p:blipFill>
          <a:blip r:embed="rId2" cstate="print"/>
          <a:srcRect l="60808" t="25200" r="3036" b="16841"/>
          <a:stretch>
            <a:fillRect/>
          </a:stretch>
        </p:blipFill>
        <p:spPr bwMode="auto">
          <a:xfrm>
            <a:off x="251520" y="1412776"/>
            <a:ext cx="1584176" cy="1656184"/>
          </a:xfrm>
          <a:prstGeom prst="rect">
            <a:avLst/>
          </a:prstGeom>
          <a:noFill/>
        </p:spPr>
      </p:pic>
      <p:cxnSp>
        <p:nvCxnSpPr>
          <p:cNvPr id="8" name="Rovná spojovacia šípka 7"/>
          <p:cNvCxnSpPr/>
          <p:nvPr/>
        </p:nvCxnSpPr>
        <p:spPr>
          <a:xfrm flipH="1">
            <a:off x="251520" y="1340768"/>
            <a:ext cx="2304256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flipH="1" flipV="1">
            <a:off x="1043608" y="2132856"/>
            <a:ext cx="1656184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H="1" flipV="1">
            <a:off x="1043608" y="2708920"/>
            <a:ext cx="1512168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412" name="Picture 4" descr="Súvisiaci obrázo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22860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1. Ryby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majú nepravé pásikové obličky</a:t>
            </a:r>
          </a:p>
          <a:p>
            <a:r>
              <a:rPr lang="sk-SK" dirty="0" smtClean="0"/>
              <a:t>močová sústava končí močovou rúrou</a:t>
            </a:r>
            <a:endParaRPr lang="sk-SK" dirty="0"/>
          </a:p>
        </p:txBody>
      </p:sp>
      <p:pic>
        <p:nvPicPr>
          <p:cNvPr id="18434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 t="2326"/>
          <a:stretch>
            <a:fillRect/>
          </a:stretch>
        </p:blipFill>
        <p:spPr bwMode="auto">
          <a:xfrm>
            <a:off x="1475656" y="2996952"/>
            <a:ext cx="6596806" cy="322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2. Obojživelníky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8728" y="1643050"/>
            <a:ext cx="4936592" cy="4800600"/>
          </a:xfrm>
        </p:spPr>
        <p:txBody>
          <a:bodyPr/>
          <a:lstStyle/>
          <a:p>
            <a:r>
              <a:rPr lang="sk-SK" dirty="0" smtClean="0"/>
              <a:t>nepravé obličky sú uložené po bokoch chrbtice</a:t>
            </a:r>
          </a:p>
          <a:p>
            <a:r>
              <a:rPr lang="sk-SK" dirty="0" smtClean="0"/>
              <a:t>močová sústava končí kloakou</a:t>
            </a:r>
            <a:endParaRPr lang="sk-SK" dirty="0"/>
          </a:p>
        </p:txBody>
      </p:sp>
      <p:pic>
        <p:nvPicPr>
          <p:cNvPr id="19458" name="Picture 2" descr="Výsledok vyh&amp;lcaron;adávania obrázkov pre dopyt frog anato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357298"/>
            <a:ext cx="3071834" cy="4248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</a:t>
            </a:r>
            <a:r>
              <a:rPr lang="sk-SK" dirty="0" smtClean="0"/>
              <a:t>. Plazy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majú pravé párové obličky</a:t>
            </a:r>
          </a:p>
          <a:p>
            <a:r>
              <a:rPr lang="sk-SK" dirty="0" smtClean="0"/>
              <a:t>močová sústava končí kloakou</a:t>
            </a:r>
            <a:endParaRPr lang="sk-SK" dirty="0"/>
          </a:p>
        </p:txBody>
      </p:sp>
      <p:pic>
        <p:nvPicPr>
          <p:cNvPr id="32770" name="Picture 2" descr="Výsledok vyh&amp;lcaron;adávania obrázkov pre dopyt reptiles anato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8347" y="2852936"/>
            <a:ext cx="7991449" cy="3516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4. Vtáky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majú </a:t>
            </a:r>
            <a:r>
              <a:rPr lang="sk-SK" dirty="0" smtClean="0"/>
              <a:t>pravé </a:t>
            </a:r>
            <a:r>
              <a:rPr lang="sk-SK" dirty="0" smtClean="0"/>
              <a:t>párové obličky</a:t>
            </a:r>
          </a:p>
          <a:p>
            <a:r>
              <a:rPr lang="sk-SK" dirty="0" smtClean="0"/>
              <a:t>močovody ústia do kloaky</a:t>
            </a:r>
            <a:endParaRPr lang="sk-SK" dirty="0"/>
          </a:p>
        </p:txBody>
      </p:sp>
      <p:pic>
        <p:nvPicPr>
          <p:cNvPr id="33794" name="Picture 2" descr="Výsledok vyh&amp;lcaron;adávania obrázkov pre dopyt birds anato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5400600" cy="417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497</TotalTime>
  <Words>167</Words>
  <Application>Microsoft Office PowerPoint</Application>
  <PresentationFormat>Prezentácia na obrazovke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Slnovrat</vt:lpstr>
      <vt:lpstr>Vylučovanie a močová sústava stavovcov</vt:lpstr>
      <vt:lpstr>Vylučovanie</vt:lpstr>
      <vt:lpstr>Funkcia močovej sústavy stavovcov</vt:lpstr>
      <vt:lpstr>Stavba močovej sústavy</vt:lpstr>
      <vt:lpstr>Snímka 5</vt:lpstr>
      <vt:lpstr>1. Ryby</vt:lpstr>
      <vt:lpstr>2. Obojživelníky</vt:lpstr>
      <vt:lpstr>3. Plazy</vt:lpstr>
      <vt:lpstr>4. Vtáky</vt:lpstr>
      <vt:lpstr>5. Cicavce</vt:lpstr>
      <vt:lpstr>Ďakujem za pozornosť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Vylučovacia a močová sústava stavovcov</dc:title>
  <dc:creator>Michaela Sekerešová</dc:creator>
  <cp:lastModifiedBy>juraj Kóňa</cp:lastModifiedBy>
  <cp:revision>25</cp:revision>
  <dcterms:created xsi:type="dcterms:W3CDTF">2017-10-03T11:24:38Z</dcterms:created>
  <dcterms:modified xsi:type="dcterms:W3CDTF">2020-10-21T18:49:13Z</dcterms:modified>
</cp:coreProperties>
</file>