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73" r:id="rId3"/>
    <p:sldId id="321" r:id="rId4"/>
    <p:sldId id="374" r:id="rId5"/>
    <p:sldId id="375" r:id="rId6"/>
    <p:sldId id="376" r:id="rId7"/>
    <p:sldId id="377" r:id="rId8"/>
    <p:sldId id="378" r:id="rId9"/>
    <p:sldId id="379" r:id="rId10"/>
    <p:sldId id="38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22. 4. 2020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705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22. 4. 2020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668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22. 4. 2020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3143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22. 4. 2020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8396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22. 4. 2020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9201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22. 4. 2020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2646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22. 4. 2020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9155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22. 4. 2020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348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22. 4. 2020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469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22. 4. 2020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309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22. 4. 2020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391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22. 4. 2020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965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22. 4. 2020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678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22. 4. 2020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073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22. 4. 2020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448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E02A-DEE7-4C07-8D05-B869D2C3AD19}" type="datetimeFigureOut">
              <a:rPr lang="sk-SK" smtClean="0"/>
              <a:t>22. 4. 2020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107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AE02A-DEE7-4C07-8D05-B869D2C3AD19}" type="datetimeFigureOut">
              <a:rPr lang="sk-SK" smtClean="0"/>
              <a:t>22. 4. 2020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E65FB2-97F4-4E79-A1D6-4445E62260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162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cw9ZxYjS9D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veselerozpravky.sk/dejiny-ceskeho-naroda-tridsatrocna-vojn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0E22E2-067D-4F9B-9B4F-EEC556511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18" y="1274618"/>
            <a:ext cx="9134965" cy="2154382"/>
          </a:xfrm>
        </p:spPr>
        <p:txBody>
          <a:bodyPr/>
          <a:lstStyle/>
          <a:p>
            <a:pPr algn="ctr"/>
            <a:r>
              <a:rPr lang="sk-SK" dirty="0"/>
              <a:t>OBRAZY NOVOVEKÉHO SVETA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1C6CEC2-0290-4D4A-B2A1-8EF426CD1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492" y="4050832"/>
            <a:ext cx="9365672" cy="2482489"/>
          </a:xfrm>
        </p:spPr>
        <p:txBody>
          <a:bodyPr>
            <a:normAutofit/>
          </a:bodyPr>
          <a:lstStyle/>
          <a:p>
            <a:pPr algn="ctr"/>
            <a:r>
              <a:rPr lang="sk-SK" sz="3000" b="1" dirty="0"/>
              <a:t>6. SVETOVÉ HOSPODÁRSTVO </a:t>
            </a:r>
          </a:p>
          <a:p>
            <a:pPr algn="ctr"/>
            <a:r>
              <a:rPr lang="sk-SK" sz="3000" b="1" dirty="0"/>
              <a:t>A </a:t>
            </a:r>
          </a:p>
          <a:p>
            <a:pPr algn="ctr"/>
            <a:r>
              <a:rPr lang="sk-SK" sz="3000" b="1" dirty="0"/>
              <a:t>NOVÉ USPORIADANIE ŠTÁTOV</a:t>
            </a:r>
          </a:p>
        </p:txBody>
      </p:sp>
    </p:spTree>
    <p:extLst>
      <p:ext uri="{BB962C8B-B14F-4D97-AF65-F5344CB8AC3E}">
        <p14:creationId xmlns:p14="http://schemas.microsoft.com/office/powerpoint/2010/main" val="376907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279" y="609600"/>
            <a:ext cx="9345208" cy="1320800"/>
          </a:xfrm>
        </p:spPr>
        <p:txBody>
          <a:bodyPr>
            <a:normAutofit/>
          </a:bodyPr>
          <a:lstStyle/>
          <a:p>
            <a:r>
              <a:rPr lang="sk-SK" sz="3500" b="1" u="sng" dirty="0"/>
              <a:t>Veda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279" y="1083212"/>
            <a:ext cx="9766851" cy="55958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prírodné vedy – matematika, fyzika, biológia, chémia, lekárstvo</a:t>
            </a:r>
          </a:p>
          <a:p>
            <a:pPr algn="just"/>
            <a:r>
              <a:rPr lang="sk-SK" sz="3200" dirty="0"/>
              <a:t>vedecké spoločnosti</a:t>
            </a:r>
          </a:p>
        </p:txBody>
      </p:sp>
      <p:pic>
        <p:nvPicPr>
          <p:cNvPr id="6146" name="Picture 2" descr="SÃºvisiaci obrÃ¡zok">
            <a:extLst>
              <a:ext uri="{FF2B5EF4-FFF2-40B4-BE49-F238E27FC236}">
                <a16:creationId xmlns:a16="http://schemas.microsoft.com/office/drawing/2014/main" xmlns="" id="{7E1C18CD-C686-4117-B307-5B6EA11AC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01" y="2357153"/>
            <a:ext cx="16383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Ã½sledok vyhÄ¾adÃ¡vania obrÃ¡zkov pre dopyt fyzika">
            <a:extLst>
              <a:ext uri="{FF2B5EF4-FFF2-40B4-BE49-F238E27FC236}">
                <a16:creationId xmlns:a16="http://schemas.microsoft.com/office/drawing/2014/main" xmlns="" id="{4A9E3E93-9B4D-4297-91ED-2D14EE3CC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73" y="2357153"/>
            <a:ext cx="3184713" cy="162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upload.wikimedia.org/wikipedia/commons/thumb/7/73/Royal_Society_20040420.jpg/220px-Royal_Society_20040420.jpg">
            <a:extLst>
              <a:ext uri="{FF2B5EF4-FFF2-40B4-BE49-F238E27FC236}">
                <a16:creationId xmlns:a16="http://schemas.microsoft.com/office/drawing/2014/main" xmlns="" id="{49CC6784-0795-4CD3-849C-798614DA8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8" y="3693640"/>
            <a:ext cx="3673511" cy="25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E2B1879F-13F7-4ECD-B562-2EF7BE00D932}"/>
              </a:ext>
            </a:extLst>
          </p:cNvPr>
          <p:cNvSpPr txBox="1"/>
          <p:nvPr/>
        </p:nvSpPr>
        <p:spPr>
          <a:xfrm>
            <a:off x="4412974" y="5528603"/>
            <a:ext cx="4174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/>
              <a:t>Areál Kráľovskej spoločnosti, </a:t>
            </a:r>
          </a:p>
          <a:p>
            <a:pPr algn="just"/>
            <a:r>
              <a:rPr lang="sk-SK" dirty="0"/>
              <a:t>6–9 </a:t>
            </a:r>
            <a:r>
              <a:rPr lang="sk-SK" dirty="0" err="1"/>
              <a:t>Carlton</a:t>
            </a:r>
            <a:r>
              <a:rPr lang="sk-SK" dirty="0"/>
              <a:t> </a:t>
            </a:r>
            <a:r>
              <a:rPr lang="sk-SK" dirty="0" err="1"/>
              <a:t>House</a:t>
            </a:r>
            <a:r>
              <a:rPr lang="sk-SK" dirty="0"/>
              <a:t> </a:t>
            </a:r>
            <a:r>
              <a:rPr lang="sk-SK" dirty="0" err="1"/>
              <a:t>Terrace</a:t>
            </a:r>
            <a:r>
              <a:rPr lang="sk-SK" dirty="0"/>
              <a:t>, </a:t>
            </a:r>
            <a:r>
              <a:rPr lang="sk-SK" u="sng" dirty="0"/>
              <a:t>Londýn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5687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CD80D7E7-798C-4F88-A106-1DD11B5AC834}"/>
              </a:ext>
            </a:extLst>
          </p:cNvPr>
          <p:cNvSpPr txBox="1"/>
          <p:nvPr/>
        </p:nvSpPr>
        <p:spPr>
          <a:xfrm>
            <a:off x="956603" y="4220307"/>
            <a:ext cx="8778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hlinkClick r:id="rId2"/>
              </a:rPr>
              <a:t>Svetové hospodárstvo a nové usporiadanie štátov</a:t>
            </a:r>
          </a:p>
          <a:p>
            <a:pPr algn="ctr"/>
            <a:r>
              <a:rPr lang="sk-SK" sz="2800" dirty="0">
                <a:hlinkClick r:id="rId2"/>
              </a:rPr>
              <a:t>https://www.youtube.com/watch?v=cw9ZxYjS9DA</a:t>
            </a:r>
            <a:endParaRPr lang="sk-SK" sz="28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57FCEE98-B4D9-40B3-8426-9FFEDB911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880" y="765743"/>
            <a:ext cx="3976739" cy="327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279" y="609600"/>
            <a:ext cx="9345208" cy="1320800"/>
          </a:xfrm>
        </p:spPr>
        <p:txBody>
          <a:bodyPr>
            <a:normAutofit/>
          </a:bodyPr>
          <a:lstStyle/>
          <a:p>
            <a:r>
              <a:rPr lang="sk-SK" sz="3500" b="1" u="sng" dirty="0"/>
              <a:t>Znaky nového času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279" y="1083212"/>
            <a:ext cx="9766851" cy="55958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vplyv 30-ročnej vojny</a:t>
            </a:r>
          </a:p>
          <a:p>
            <a:pPr algn="just"/>
            <a:r>
              <a:rPr lang="sk-SK" sz="3200" dirty="0"/>
              <a:t>zámorské objavy</a:t>
            </a:r>
          </a:p>
          <a:p>
            <a:pPr algn="just"/>
            <a:r>
              <a:rPr lang="sk-SK" sz="3200" dirty="0"/>
              <a:t>rástla vzdelanosť – vznik univerzít</a:t>
            </a:r>
          </a:p>
          <a:p>
            <a:pPr algn="just"/>
            <a:r>
              <a:rPr lang="sk-SK" sz="3200" dirty="0"/>
              <a:t>moderné výrobné postupy</a:t>
            </a:r>
          </a:p>
          <a:p>
            <a:pPr marL="0" indent="0" algn="just">
              <a:buNone/>
            </a:pPr>
            <a:endParaRPr lang="sk-SK" sz="3200" dirty="0"/>
          </a:p>
          <a:p>
            <a:pPr marL="0" indent="0" algn="just">
              <a:buNone/>
            </a:pPr>
            <a:r>
              <a:rPr lang="sk-SK" sz="2000" dirty="0">
                <a:hlinkClick r:id="rId2"/>
              </a:rPr>
              <a:t>https://www.veselerozpravky.sk/dejiny-ceskeho-naroda-tridsatrocna-vojna/</a:t>
            </a:r>
            <a:endParaRPr lang="sk-SK" sz="20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BBEBD402-42EF-463B-9BDC-9A4ACDF3C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751" y="5422149"/>
            <a:ext cx="1206953" cy="992719"/>
          </a:xfrm>
          <a:prstGeom prst="rect">
            <a:avLst/>
          </a:prstGeom>
        </p:spPr>
      </p:pic>
      <p:pic>
        <p:nvPicPr>
          <p:cNvPr id="1026" name="Picture 2" descr="VÃ½sledok vyhÄ¾adÃ¡vania obrÃ¡zkov pre dopyt skola">
            <a:extLst>
              <a:ext uri="{FF2B5EF4-FFF2-40B4-BE49-F238E27FC236}">
                <a16:creationId xmlns:a16="http://schemas.microsoft.com/office/drawing/2014/main" xmlns="" id="{C9F6B770-F58C-404C-B45C-4536E1F3D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704" y="305514"/>
            <a:ext cx="3539462" cy="257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VÃ½sledok vyhÄ¾adÃ¡vania obrÃ¡zkov pre dopyt skola">
            <a:extLst>
              <a:ext uri="{FF2B5EF4-FFF2-40B4-BE49-F238E27FC236}">
                <a16:creationId xmlns:a16="http://schemas.microsoft.com/office/drawing/2014/main" xmlns="" id="{2C0181C1-C192-4A39-8AC7-D56BA9B1EC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0" name="Picture 6" descr="VÃ½sledok vyhÄ¾adÃ¡vania obrÃ¡zkov pre dopyt skola">
            <a:extLst>
              <a:ext uri="{FF2B5EF4-FFF2-40B4-BE49-F238E27FC236}">
                <a16:creationId xmlns:a16="http://schemas.microsoft.com/office/drawing/2014/main" xmlns="" id="{3630FA03-953B-4E66-9389-5C2DCDC2C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666" y="208597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57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279" y="609600"/>
            <a:ext cx="9345208" cy="1320800"/>
          </a:xfrm>
        </p:spPr>
        <p:txBody>
          <a:bodyPr>
            <a:normAutofit/>
          </a:bodyPr>
          <a:lstStyle/>
          <a:p>
            <a:r>
              <a:rPr lang="sk-SK" sz="3500" b="1" u="sng" dirty="0"/>
              <a:t>Spôsoby výroby v ranom novoveku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279" y="1083212"/>
            <a:ext cx="9766851" cy="55958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MANUFAKTÚRY:</a:t>
            </a:r>
          </a:p>
          <a:p>
            <a:pPr algn="just">
              <a:buFontTx/>
              <a:buChar char="-"/>
            </a:pPr>
            <a:r>
              <a:rPr lang="sk-SK" sz="3200" dirty="0"/>
              <a:t>viac pracovníkov vyrábalo spoločne 1 výrobok, každý len niektorú jeho časť</a:t>
            </a:r>
          </a:p>
          <a:p>
            <a:pPr algn="just">
              <a:buFontTx/>
              <a:buChar char="-"/>
            </a:pPr>
            <a:r>
              <a:rPr lang="sk-SK" sz="3200" dirty="0"/>
              <a:t>rýchlejšie sa výroba výrobkov</a:t>
            </a:r>
          </a:p>
          <a:p>
            <a:pPr algn="just">
              <a:buFontTx/>
              <a:buChar char="-"/>
            </a:pPr>
            <a:r>
              <a:rPr lang="sk-SK" sz="3200" dirty="0"/>
              <a:t>textilné, sklárske dielne, metalurgia, výroba </a:t>
            </a:r>
            <a:r>
              <a:rPr lang="sk-SK" sz="3200"/>
              <a:t>luxusného tovaru</a:t>
            </a:r>
            <a:endParaRPr lang="sk-SK" sz="3200" dirty="0"/>
          </a:p>
        </p:txBody>
      </p:sp>
      <p:pic>
        <p:nvPicPr>
          <p:cNvPr id="2050" name="Picture 2" descr="https://upload.wikimedia.org/wikipedia/commons/thumb/0/01/Wien_-_Schloss_Augarten_%282%29.JPG/220px-Wien_-_Schloss_Augarten_%282%29.JPG">
            <a:extLst>
              <a:ext uri="{FF2B5EF4-FFF2-40B4-BE49-F238E27FC236}">
                <a16:creationId xmlns:a16="http://schemas.microsoft.com/office/drawing/2014/main" xmlns="" id="{4148C53D-3A3B-4BD6-94B0-6410CE229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83" y="4652609"/>
            <a:ext cx="3148452" cy="202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58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VÃ½sledok vyhÄ¾adÃ¡vania obrÃ¡zkov pre dopyt roÄ¾nÃ­k">
            <a:extLst>
              <a:ext uri="{FF2B5EF4-FFF2-40B4-BE49-F238E27FC236}">
                <a16:creationId xmlns:a16="http://schemas.microsoft.com/office/drawing/2014/main" xmlns="" id="{4FC14792-FCF7-477A-8B1C-395EFD452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607" y="5130638"/>
            <a:ext cx="1561513" cy="17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279" y="609600"/>
            <a:ext cx="9345208" cy="1320800"/>
          </a:xfrm>
        </p:spPr>
        <p:txBody>
          <a:bodyPr>
            <a:normAutofit/>
          </a:bodyPr>
          <a:lstStyle/>
          <a:p>
            <a:r>
              <a:rPr lang="sk-SK" sz="3500" b="1" u="sng" dirty="0"/>
              <a:t>Spôsoby výroby v ranom novoveku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279" y="1083212"/>
            <a:ext cx="9766851" cy="55958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POĽNOHOSPODÁRSKA VÝROBA:</a:t>
            </a:r>
          </a:p>
          <a:p>
            <a:pPr algn="just">
              <a:buFontTx/>
              <a:buChar char="-"/>
            </a:pPr>
            <a:r>
              <a:rPr lang="sk-SK" sz="3200" dirty="0"/>
              <a:t>technologické zlepšenia (hnojenie)</a:t>
            </a:r>
          </a:p>
          <a:p>
            <a:pPr algn="just">
              <a:buFontTx/>
              <a:buChar char="-"/>
            </a:pPr>
            <a:r>
              <a:rPr lang="sk-SK" sz="3200" dirty="0"/>
              <a:t>nové plodiny (zemiaky, kukurica, pohánka,...)</a:t>
            </a:r>
          </a:p>
          <a:p>
            <a:pPr algn="just">
              <a:buFontTx/>
              <a:buChar char="-"/>
            </a:pPr>
            <a:r>
              <a:rPr lang="sk-SK" sz="3200" dirty="0"/>
              <a:t>striedavý systém obrábania pôdy</a:t>
            </a:r>
          </a:p>
          <a:p>
            <a:pPr algn="just">
              <a:buFontTx/>
              <a:buChar char="-"/>
            </a:pPr>
            <a:r>
              <a:rPr lang="sk-SK" sz="3200" dirty="0"/>
              <a:t>pracovníci za mzdu</a:t>
            </a:r>
          </a:p>
          <a:p>
            <a:pPr algn="just">
              <a:buFontTx/>
              <a:buChar char="-"/>
            </a:pPr>
            <a:r>
              <a:rPr lang="sk-SK" sz="3200" dirty="0"/>
              <a:t>pomaly končilo poddanstvo</a:t>
            </a:r>
          </a:p>
        </p:txBody>
      </p:sp>
      <p:pic>
        <p:nvPicPr>
          <p:cNvPr id="3074" name="Picture 2" descr="VÃ½sledok vyhÄ¾adÃ¡vania obrÃ¡zkov pre dopyt hnoj">
            <a:extLst>
              <a:ext uri="{FF2B5EF4-FFF2-40B4-BE49-F238E27FC236}">
                <a16:creationId xmlns:a16="http://schemas.microsoft.com/office/drawing/2014/main" xmlns="" id="{A5C7F1BE-99D9-40FD-B9BE-821DD5A25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314" y="1379773"/>
            <a:ext cx="2315173" cy="153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Ã½sledok vyhÄ¾adÃ¡vania obrÃ¡zkov pre dopyt zemiaky">
            <a:extLst>
              <a:ext uri="{FF2B5EF4-FFF2-40B4-BE49-F238E27FC236}">
                <a16:creationId xmlns:a16="http://schemas.microsoft.com/office/drawing/2014/main" xmlns="" id="{6A43E955-7E05-47BE-A941-06546F28D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913" y="3506887"/>
            <a:ext cx="2971974" cy="159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Ã½sledok vyhÄ¾adÃ¡vania obrÃ¡zkov pre dopyt mzda">
            <a:extLst>
              <a:ext uri="{FF2B5EF4-FFF2-40B4-BE49-F238E27FC236}">
                <a16:creationId xmlns:a16="http://schemas.microsoft.com/office/drawing/2014/main" xmlns="" id="{F7379998-8C49-4A9C-8555-53610238D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64" y="5442427"/>
            <a:ext cx="3814689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57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279" y="609600"/>
            <a:ext cx="9345208" cy="1320800"/>
          </a:xfrm>
        </p:spPr>
        <p:txBody>
          <a:bodyPr>
            <a:normAutofit/>
          </a:bodyPr>
          <a:lstStyle/>
          <a:p>
            <a:r>
              <a:rPr lang="sk-SK" sz="3500" b="1" u="sng" dirty="0"/>
              <a:t>Spôsoby výroby v ranom novoveku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279" y="1083212"/>
            <a:ext cx="9766851" cy="55958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OBCHOD:</a:t>
            </a:r>
          </a:p>
          <a:p>
            <a:pPr algn="just">
              <a:buFontTx/>
              <a:buChar char="-"/>
            </a:pPr>
            <a:r>
              <a:rPr lang="sk-SK" sz="3200" dirty="0"/>
              <a:t>obchod s luxusným tovarom, s predmetmi bežnej dennej potreby</a:t>
            </a:r>
          </a:p>
          <a:p>
            <a:pPr algn="just">
              <a:buFontTx/>
              <a:buChar char="-"/>
            </a:pPr>
            <a:r>
              <a:rPr lang="sk-SK" sz="3200" dirty="0"/>
              <a:t>centrá: mestá na pobreží Atlantiku</a:t>
            </a:r>
          </a:p>
          <a:p>
            <a:pPr algn="just">
              <a:buFontTx/>
              <a:buChar char="-"/>
            </a:pPr>
            <a:r>
              <a:rPr lang="sk-SK" sz="3200" dirty="0"/>
              <a:t>zámorský obchod</a:t>
            </a:r>
          </a:p>
          <a:p>
            <a:pPr algn="just">
              <a:buFontTx/>
              <a:buChar char="-"/>
            </a:pPr>
            <a:endParaRPr lang="sk-SK" sz="32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D3258710-3AC1-472D-A7CC-5060DF814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8" t="-2134" r="4889" b="7613"/>
          <a:stretch/>
        </p:blipFill>
        <p:spPr>
          <a:xfrm>
            <a:off x="7159252" y="2922099"/>
            <a:ext cx="4860469" cy="375699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7B99B756-94B7-4D51-B430-9473446C6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8" t="1737" r="13307" b="1737"/>
          <a:stretch/>
        </p:blipFill>
        <p:spPr>
          <a:xfrm>
            <a:off x="3784208" y="3960429"/>
            <a:ext cx="3232817" cy="27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279" y="609600"/>
            <a:ext cx="9345208" cy="1320800"/>
          </a:xfrm>
        </p:spPr>
        <p:txBody>
          <a:bodyPr>
            <a:normAutofit/>
          </a:bodyPr>
          <a:lstStyle/>
          <a:p>
            <a:r>
              <a:rPr lang="sk-SK" sz="3500" b="1" u="sng" dirty="0"/>
              <a:t>Zmeny v rozdelení spoločnosti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279" y="1083212"/>
            <a:ext cx="9766851" cy="55958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veľkí feudáli ešte mali privilégiá</a:t>
            </a:r>
          </a:p>
          <a:p>
            <a:pPr algn="just"/>
            <a:r>
              <a:rPr lang="sk-SK" sz="3200" dirty="0"/>
              <a:t>zvyšoval sa vplyv mešťanov</a:t>
            </a:r>
          </a:p>
          <a:p>
            <a:pPr algn="just"/>
            <a:r>
              <a:rPr lang="sk-SK" sz="3200" dirty="0"/>
              <a:t>strácal sa význam rytierskeho stavu – vo vojnách ich nahradili žoldnieri</a:t>
            </a:r>
          </a:p>
        </p:txBody>
      </p:sp>
      <p:pic>
        <p:nvPicPr>
          <p:cNvPr id="4098" name="Picture 2" descr="VÃ½sledok vyhÄ¾adÃ¡vania obrÃ¡zkov pre dopyt meÅ¡Å¥ania v stredoveku">
            <a:extLst>
              <a:ext uri="{FF2B5EF4-FFF2-40B4-BE49-F238E27FC236}">
                <a16:creationId xmlns:a16="http://schemas.microsoft.com/office/drawing/2014/main" xmlns="" id="{3A4DBD11-E03F-4CD0-8DBC-812256C77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591" y="178905"/>
            <a:ext cx="1790651" cy="27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ok vyhÄ¾adÃ¡vania obrÃ¡zkov pre dopyt rytier">
            <a:extLst>
              <a:ext uri="{FF2B5EF4-FFF2-40B4-BE49-F238E27FC236}">
                <a16:creationId xmlns:a16="http://schemas.microsoft.com/office/drawing/2014/main" xmlns="" id="{50681CEC-B51E-4FF4-866A-611A23A46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78" y="4052385"/>
            <a:ext cx="3730253" cy="27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g.mediacentrum.sk/gallery/640/2616155.jpg">
            <a:extLst>
              <a:ext uri="{FF2B5EF4-FFF2-40B4-BE49-F238E27FC236}">
                <a16:creationId xmlns:a16="http://schemas.microsoft.com/office/drawing/2014/main" xmlns="" id="{A2DE0C89-F6C3-4E44-9CE7-04EB5A2DE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30" y="3881153"/>
            <a:ext cx="4299117" cy="25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7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279" y="609600"/>
            <a:ext cx="9345208" cy="1320800"/>
          </a:xfrm>
        </p:spPr>
        <p:txBody>
          <a:bodyPr>
            <a:normAutofit/>
          </a:bodyPr>
          <a:lstStyle/>
          <a:p>
            <a:r>
              <a:rPr lang="sk-SK" sz="3500" b="1" u="sng" dirty="0"/>
              <a:t>Premena stredovekého štátu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279" y="1083212"/>
            <a:ext cx="9766851" cy="55958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panovnícky absolutizmus – panovník = samovládca</a:t>
            </a:r>
          </a:p>
          <a:p>
            <a:pPr algn="just"/>
            <a:r>
              <a:rPr lang="sk-SK" sz="3200" dirty="0"/>
              <a:t>úradníci – centrálne spravované štátne úrady</a:t>
            </a:r>
          </a:p>
        </p:txBody>
      </p:sp>
      <p:pic>
        <p:nvPicPr>
          <p:cNvPr id="5122" name="Picture 2" descr="VÃ½sledok vyhÄ¾adÃ¡vania obrÃ¡zkov pre dopyt absolutizmus">
            <a:extLst>
              <a:ext uri="{FF2B5EF4-FFF2-40B4-BE49-F238E27FC236}">
                <a16:creationId xmlns:a16="http://schemas.microsoft.com/office/drawing/2014/main" xmlns="" id="{49CCDE42-E5EB-4D4B-8E8C-2132F8303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18" y="2888145"/>
            <a:ext cx="2667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E59362B5-4BBF-47B5-A399-BB5B05CE0667}"/>
              </a:ext>
            </a:extLst>
          </p:cNvPr>
          <p:cNvSpPr txBox="1"/>
          <p:nvPr/>
        </p:nvSpPr>
        <p:spPr>
          <a:xfrm>
            <a:off x="4318782" y="6105378"/>
            <a:ext cx="354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Ľudovít XIV.        Versailles</a:t>
            </a:r>
          </a:p>
        </p:txBody>
      </p:sp>
      <p:pic>
        <p:nvPicPr>
          <p:cNvPr id="5124" name="Picture 4" descr="VÃ½sledok vyhÄ¾adÃ¡vania obrÃ¡zkov pre dopyt versailles">
            <a:extLst>
              <a:ext uri="{FF2B5EF4-FFF2-40B4-BE49-F238E27FC236}">
                <a16:creationId xmlns:a16="http://schemas.microsoft.com/office/drawing/2014/main" xmlns="" id="{A2A1FD94-31CB-4690-9B8D-A03641A83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91" y="2953849"/>
            <a:ext cx="3920196" cy="270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45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279" y="609600"/>
            <a:ext cx="9345208" cy="1320800"/>
          </a:xfrm>
        </p:spPr>
        <p:txBody>
          <a:bodyPr>
            <a:normAutofit/>
          </a:bodyPr>
          <a:lstStyle/>
          <a:p>
            <a:r>
              <a:rPr lang="sk-SK" sz="3500" b="1" u="sng" dirty="0"/>
              <a:t>Najsilnejšie štáty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279" y="1083212"/>
            <a:ext cx="9766851" cy="55958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/>
            <a:r>
              <a:rPr lang="sk-SK" sz="3200" dirty="0"/>
              <a:t>absolutistické monarchie – Francúzsko, Španielsko, Habsburská monarchia, Rusko</a:t>
            </a:r>
          </a:p>
          <a:p>
            <a:pPr algn="just"/>
            <a:r>
              <a:rPr lang="sk-SK" sz="3200" dirty="0"/>
              <a:t>bez absolutizmu – Anglicko, </a:t>
            </a:r>
            <a:r>
              <a:rPr lang="sk-SK" sz="3200" dirty="0" err="1"/>
              <a:t>Nizozemsko</a:t>
            </a:r>
            <a:endParaRPr lang="sk-SK" sz="3200" dirty="0"/>
          </a:p>
        </p:txBody>
      </p:sp>
      <p:pic>
        <p:nvPicPr>
          <p:cNvPr id="7170" name="Picture 2" descr="VÃ½sledok vyhÄ¾adÃ¡vania obrÃ¡zkov pre dopyt europa v 17 storoci">
            <a:extLst>
              <a:ext uri="{FF2B5EF4-FFF2-40B4-BE49-F238E27FC236}">
                <a16:creationId xmlns:a16="http://schemas.microsoft.com/office/drawing/2014/main" xmlns="" id="{3824ED17-2F50-445A-BF23-358F84AF6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328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518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1034</TotalTime>
  <Words>216</Words>
  <Application>Microsoft Office PowerPoint</Application>
  <PresentationFormat>Vlastní</PresentationFormat>
  <Paragraphs>54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Fazeta</vt:lpstr>
      <vt:lpstr>OBRAZY NOVOVEKÉHO SVETA</vt:lpstr>
      <vt:lpstr>Prezentace aplikace PowerPoint</vt:lpstr>
      <vt:lpstr>Znaky nového času</vt:lpstr>
      <vt:lpstr>Spôsoby výroby v ranom novoveku</vt:lpstr>
      <vt:lpstr>Spôsoby výroby v ranom novoveku</vt:lpstr>
      <vt:lpstr>Spôsoby výroby v ranom novoveku</vt:lpstr>
      <vt:lpstr>Zmeny v rozdelení spoločnosti</vt:lpstr>
      <vt:lpstr>Premena stredovekého štátu</vt:lpstr>
      <vt:lpstr>Najsilnejšie štáty</vt:lpstr>
      <vt:lpstr>Veda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PREDKOVIA SLOVÁKOV  V KARPATSKEJ KOTLINE</dc:title>
  <dc:creator>Erika</dc:creator>
  <cp:lastModifiedBy>marek</cp:lastModifiedBy>
  <cp:revision>715</cp:revision>
  <dcterms:created xsi:type="dcterms:W3CDTF">2018-09-30T12:01:22Z</dcterms:created>
  <dcterms:modified xsi:type="dcterms:W3CDTF">2020-04-22T07:33:45Z</dcterms:modified>
</cp:coreProperties>
</file>