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7" r:id="rId3"/>
    <p:sldId id="346" r:id="rId4"/>
    <p:sldId id="347" r:id="rId5"/>
    <p:sldId id="348" r:id="rId6"/>
    <p:sldId id="350" r:id="rId7"/>
    <p:sldId id="349" r:id="rId8"/>
    <p:sldId id="345" r:id="rId9"/>
    <p:sldId id="339" r:id="rId10"/>
    <p:sldId id="340" r:id="rId11"/>
    <p:sldId id="341" r:id="rId12"/>
    <p:sldId id="342" r:id="rId13"/>
    <p:sldId id="343" r:id="rId14"/>
    <p:sldId id="34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1" autoAdjust="0"/>
    <p:restoredTop sz="94660"/>
  </p:normalViewPr>
  <p:slideViewPr>
    <p:cSldViewPr snapToGrid="0">
      <p:cViewPr>
        <p:scale>
          <a:sx n="81" d="100"/>
          <a:sy n="81" d="100"/>
        </p:scale>
        <p:origin x="-39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377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0655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1092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15459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9403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27327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96044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8886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26273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58687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17527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6340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268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8650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647371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28898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6358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333DDF6-081C-4B5D-BBB8-A843C1AD0665}" type="datetimeFigureOut">
              <a:rPr lang="sk-SK" smtClean="0"/>
              <a:pPr/>
              <a:t>14. 4. 2020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C31967C-64C7-4546-9973-00E6EDD805F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515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sk.wikipedia.org/wiki/Marcov%C3%A9_z%C3%A1kon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hyperlink" Target="https://sk.wikipedia.org/wiki/%C5%BDiadosti_slovensk%C3%A9ho_n%C3%A1roda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CD19174-0530-412A-9E1D-FDECA4560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3927" y="360737"/>
            <a:ext cx="9869095" cy="2616199"/>
          </a:xfrm>
        </p:spPr>
        <p:txBody>
          <a:bodyPr/>
          <a:lstStyle/>
          <a:p>
            <a:pPr algn="l"/>
            <a:r>
              <a:rPr lang="sk-SK" dirty="0"/>
              <a:t>II. MODERNÝ SLOVENSKÝ NÁROD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75110F8-441D-466C-A2BC-A4C4C0036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23476" y="3881065"/>
            <a:ext cx="9179548" cy="2484566"/>
          </a:xfrm>
        </p:spPr>
        <p:txBody>
          <a:bodyPr>
            <a:normAutofit/>
          </a:bodyPr>
          <a:lstStyle/>
          <a:p>
            <a:r>
              <a:rPr lang="sk-SK" sz="3600" b="1" dirty="0"/>
              <a:t>5. SLOVÁCI A REVOLUČNÝ ROK 1848/49  </a:t>
            </a:r>
          </a:p>
        </p:txBody>
      </p:sp>
    </p:spTree>
    <p:extLst>
      <p:ext uri="{BB962C8B-B14F-4D97-AF65-F5344CB8AC3E}">
        <p14:creationId xmlns:p14="http://schemas.microsoft.com/office/powerpoint/2010/main" val="37798177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>
            <a:normAutofit/>
          </a:bodyPr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Povstanie Slovákov v rokoch 1848/49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1272618"/>
            <a:ext cx="10376385" cy="4996557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200" b="1" dirty="0"/>
              <a:t>19.9.1848 </a:t>
            </a:r>
            <a:r>
              <a:rPr lang="cs-CZ" sz="3200" b="1" dirty="0" err="1"/>
              <a:t>vyhlásenie</a:t>
            </a:r>
            <a:r>
              <a:rPr lang="cs-CZ" sz="3200" b="1" dirty="0"/>
              <a:t> samostatnosti SVK od </a:t>
            </a:r>
            <a:r>
              <a:rPr lang="cs-CZ" sz="3200" b="1" dirty="0" err="1"/>
              <a:t>uhorskej</a:t>
            </a:r>
            <a:r>
              <a:rPr lang="cs-CZ" sz="3200" b="1" dirty="0"/>
              <a:t> vlády</a:t>
            </a:r>
          </a:p>
          <a:p>
            <a:pPr algn="just"/>
            <a:r>
              <a:rPr lang="cs-CZ" sz="3200" dirty="0" err="1"/>
              <a:t>počiatočné</a:t>
            </a:r>
            <a:r>
              <a:rPr lang="cs-CZ" sz="3200" dirty="0"/>
              <a:t> </a:t>
            </a:r>
            <a:r>
              <a:rPr lang="cs-CZ" sz="3200" dirty="0" err="1"/>
              <a:t>úspechy</a:t>
            </a:r>
            <a:r>
              <a:rPr lang="cs-CZ" sz="3200" dirty="0"/>
              <a:t> </a:t>
            </a:r>
            <a:r>
              <a:rPr lang="cs-CZ" sz="3200" dirty="0" err="1"/>
              <a:t>dobrovoľníkov</a:t>
            </a:r>
            <a:r>
              <a:rPr lang="cs-CZ" sz="3200" dirty="0"/>
              <a:t> v </a:t>
            </a:r>
            <a:r>
              <a:rPr lang="cs-CZ" sz="3200" dirty="0" err="1"/>
              <a:t>jesennej</a:t>
            </a:r>
            <a:r>
              <a:rPr lang="cs-CZ" sz="3200" dirty="0"/>
              <a:t> </a:t>
            </a:r>
            <a:r>
              <a:rPr lang="cs-CZ" sz="3200" dirty="0" err="1"/>
              <a:t>výprave</a:t>
            </a:r>
            <a:endParaRPr lang="cs-CZ" sz="3200" dirty="0"/>
          </a:p>
          <a:p>
            <a:pPr algn="just"/>
            <a:r>
              <a:rPr lang="cs-CZ" sz="3200" dirty="0"/>
              <a:t>porážka </a:t>
            </a:r>
            <a:r>
              <a:rPr lang="cs-CZ" sz="3200" dirty="0" err="1"/>
              <a:t>pri</a:t>
            </a:r>
            <a:r>
              <a:rPr lang="cs-CZ" sz="3200" dirty="0"/>
              <a:t> Senici</a:t>
            </a:r>
          </a:p>
          <a:p>
            <a:pPr algn="just"/>
            <a:r>
              <a:rPr lang="cs-CZ" sz="3200" dirty="0" err="1"/>
              <a:t>vytlačenie</a:t>
            </a:r>
            <a:r>
              <a:rPr lang="cs-CZ" sz="3200" dirty="0"/>
              <a:t> </a:t>
            </a:r>
            <a:r>
              <a:rPr lang="cs-CZ" sz="3200" dirty="0" err="1"/>
              <a:t>povstalcov</a:t>
            </a:r>
            <a:r>
              <a:rPr lang="cs-CZ" sz="3200" dirty="0"/>
              <a:t> na Moravu</a:t>
            </a:r>
          </a:p>
          <a:p>
            <a:pPr algn="just"/>
            <a:r>
              <a:rPr lang="cs-CZ" sz="3200" dirty="0" err="1"/>
              <a:t>uhorská</a:t>
            </a:r>
            <a:r>
              <a:rPr lang="cs-CZ" sz="3200" dirty="0"/>
              <a:t> vláda </a:t>
            </a:r>
            <a:r>
              <a:rPr lang="cs-CZ" sz="3200" dirty="0" err="1"/>
              <a:t>sa</a:t>
            </a:r>
            <a:r>
              <a:rPr lang="cs-CZ" sz="3200" dirty="0"/>
              <a:t> začala </a:t>
            </a:r>
            <a:r>
              <a:rPr lang="cs-CZ" sz="3200" dirty="0" err="1"/>
              <a:t>vysporiadavať</a:t>
            </a:r>
            <a:r>
              <a:rPr lang="cs-CZ" sz="3200" dirty="0"/>
              <a:t> s </a:t>
            </a:r>
            <a:r>
              <a:rPr lang="cs-CZ" sz="3200" dirty="0" err="1"/>
              <a:t>povstalcami</a:t>
            </a:r>
            <a:r>
              <a:rPr lang="cs-CZ" sz="3200" dirty="0"/>
              <a:t>:</a:t>
            </a:r>
          </a:p>
          <a:p>
            <a:pPr algn="just">
              <a:buFontTx/>
              <a:buChar char="-"/>
            </a:pPr>
            <a:r>
              <a:rPr lang="cs-CZ" sz="3200" dirty="0"/>
              <a:t>ŠTÚR, HURBAN, HODŽA – </a:t>
            </a:r>
            <a:r>
              <a:rPr lang="cs-CZ" sz="3200" dirty="0" err="1"/>
              <a:t>vlastizradci</a:t>
            </a:r>
            <a:r>
              <a:rPr lang="cs-CZ" sz="3200" dirty="0"/>
              <a:t>, zbavení </a:t>
            </a:r>
            <a:r>
              <a:rPr lang="cs-CZ" sz="3200" dirty="0" err="1"/>
              <a:t>občianstva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 err="1"/>
              <a:t>niekoľko</a:t>
            </a:r>
            <a:r>
              <a:rPr lang="cs-CZ" sz="3200" dirty="0"/>
              <a:t> </a:t>
            </a:r>
            <a:r>
              <a:rPr lang="cs-CZ" sz="3200" dirty="0" err="1"/>
              <a:t>vlastencov</a:t>
            </a:r>
            <a:r>
              <a:rPr lang="cs-CZ" sz="3200" dirty="0"/>
              <a:t> bolo popravených</a:t>
            </a:r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9218" name="Picture 2" descr="VÃ½sledok vyhÄ¾adÃ¡vania obrÃ¡zkov pre dopyt dobrovolnicke vypravy 1848">
            <a:extLst>
              <a:ext uri="{FF2B5EF4-FFF2-40B4-BE49-F238E27FC236}">
                <a16:creationId xmlns:a16="http://schemas.microsoft.com/office/drawing/2014/main" xmlns="" id="{B69EB17A-A3EA-427E-9B6F-F6FEB19B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7689" y="2943723"/>
            <a:ext cx="1484311" cy="1969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Ã½sledok vyhÄ¾adÃ¡vania obrÃ¡zkov pre dopyt dobrovolnicke vypravy 1848">
            <a:extLst>
              <a:ext uri="{FF2B5EF4-FFF2-40B4-BE49-F238E27FC236}">
                <a16:creationId xmlns:a16="http://schemas.microsoft.com/office/drawing/2014/main" xmlns="" id="{A2F8A528-B1C5-4D4B-A958-1627156E4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9575" y="5404513"/>
            <a:ext cx="2095500" cy="145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6636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>
            <a:normAutofit/>
          </a:bodyPr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Povstanie Slovákov v rokoch 1848/49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1272618"/>
            <a:ext cx="10376385" cy="4996557"/>
          </a:xfrm>
        </p:spPr>
        <p:txBody>
          <a:bodyPr>
            <a:normAutofit/>
          </a:bodyPr>
          <a:lstStyle/>
          <a:p>
            <a:pPr algn="just"/>
            <a:r>
              <a:rPr lang="cs-CZ" sz="3200" dirty="0" err="1"/>
              <a:t>viedenská</a:t>
            </a:r>
            <a:r>
              <a:rPr lang="cs-CZ" sz="3200" dirty="0"/>
              <a:t> vláda </a:t>
            </a:r>
            <a:r>
              <a:rPr lang="cs-CZ" sz="3200" dirty="0" err="1"/>
              <a:t>sa</a:t>
            </a:r>
            <a:r>
              <a:rPr lang="cs-CZ" sz="3200" dirty="0"/>
              <a:t> rozhodla </a:t>
            </a:r>
            <a:r>
              <a:rPr lang="cs-CZ" sz="3200" dirty="0" err="1"/>
              <a:t>potlačiť</a:t>
            </a:r>
            <a:r>
              <a:rPr lang="cs-CZ" sz="3200" dirty="0"/>
              <a:t> </a:t>
            </a:r>
            <a:r>
              <a:rPr lang="cs-CZ" sz="3200" dirty="0" err="1"/>
              <a:t>povstanie</a:t>
            </a:r>
            <a:r>
              <a:rPr lang="cs-CZ" sz="3200" dirty="0"/>
              <a:t> v </a:t>
            </a:r>
            <a:r>
              <a:rPr lang="cs-CZ" sz="3200" dirty="0" err="1"/>
              <a:t>Uhorsku</a:t>
            </a:r>
            <a:endParaRPr lang="cs-CZ" sz="3200" dirty="0"/>
          </a:p>
          <a:p>
            <a:pPr algn="just"/>
            <a:r>
              <a:rPr lang="cs-CZ" sz="3200" dirty="0"/>
              <a:t>protest proti tomu – generál WINDISCHGRÄTZ ho potlačil</a:t>
            </a:r>
          </a:p>
          <a:p>
            <a:pPr algn="just"/>
            <a:r>
              <a:rPr lang="cs-CZ" sz="3200" dirty="0" err="1"/>
              <a:t>december</a:t>
            </a:r>
            <a:r>
              <a:rPr lang="cs-CZ" sz="3200" dirty="0"/>
              <a:t> 1848 </a:t>
            </a:r>
            <a:r>
              <a:rPr lang="cs-CZ" sz="3200" dirty="0" err="1"/>
              <a:t>abdikácia</a:t>
            </a:r>
            <a:r>
              <a:rPr lang="cs-CZ" sz="3200" dirty="0"/>
              <a:t> FERDINANDA V., nový panovník </a:t>
            </a:r>
            <a:r>
              <a:rPr lang="cs-CZ" sz="3200" b="1" dirty="0"/>
              <a:t>FRANTIŠEK JOZEF I.</a:t>
            </a:r>
          </a:p>
          <a:p>
            <a:pPr marL="0" indent="0" algn="just">
              <a:buNone/>
            </a:pPr>
            <a:endParaRPr lang="cs-CZ" sz="3200" dirty="0"/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242" name="Picture 2" descr="VÃ½sledok vyhÄ¾adÃ¡vania obrÃ¡zkov pre dopyt frantiÅ¡ek jozef i">
            <a:extLst>
              <a:ext uri="{FF2B5EF4-FFF2-40B4-BE49-F238E27FC236}">
                <a16:creationId xmlns:a16="http://schemas.microsoft.com/office/drawing/2014/main" xmlns="" id="{108C5C20-C8BF-4DD0-A6B2-FF11767B1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068" y="4263480"/>
            <a:ext cx="2229134" cy="2369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7508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>
            <a:normAutofit/>
          </a:bodyPr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Povstanie Slovákov v rokoch 1848/49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1486728"/>
            <a:ext cx="10376385" cy="4996557"/>
          </a:xfrm>
        </p:spPr>
        <p:txBody>
          <a:bodyPr>
            <a:normAutofit/>
          </a:bodyPr>
          <a:lstStyle/>
          <a:p>
            <a:pPr algn="just"/>
            <a:r>
              <a:rPr lang="cs-CZ" sz="3200" dirty="0" err="1"/>
              <a:t>zimná</a:t>
            </a:r>
            <a:r>
              <a:rPr lang="cs-CZ" sz="3200" dirty="0"/>
              <a:t> výprava na </a:t>
            </a:r>
            <a:r>
              <a:rPr lang="cs-CZ" sz="3200" dirty="0" err="1"/>
              <a:t>územie</a:t>
            </a:r>
            <a:r>
              <a:rPr lang="cs-CZ" sz="3200" dirty="0"/>
              <a:t> SVK– zúčastnil </a:t>
            </a:r>
            <a:r>
              <a:rPr lang="cs-CZ" sz="3200" dirty="0" err="1"/>
              <a:t>sa</a:t>
            </a:r>
            <a:r>
              <a:rPr lang="cs-CZ" sz="3200" dirty="0"/>
              <a:t> slovenský </a:t>
            </a:r>
            <a:r>
              <a:rPr lang="cs-CZ" sz="3200" dirty="0" err="1"/>
              <a:t>dobrovoľnícky</a:t>
            </a:r>
            <a:r>
              <a:rPr lang="cs-CZ" sz="3200" dirty="0"/>
              <a:t> </a:t>
            </a:r>
            <a:r>
              <a:rPr lang="cs-CZ" sz="3200" dirty="0" err="1"/>
              <a:t>zbor</a:t>
            </a:r>
            <a:endParaRPr lang="cs-CZ" sz="3200" dirty="0"/>
          </a:p>
          <a:p>
            <a:pPr algn="just">
              <a:buFontTx/>
              <a:buChar char="-"/>
            </a:pPr>
            <a:r>
              <a:rPr lang="cs-CZ" sz="3200" dirty="0"/>
              <a:t>2 </a:t>
            </a:r>
            <a:r>
              <a:rPr lang="cs-CZ" sz="3200" dirty="0" err="1"/>
              <a:t>smery</a:t>
            </a:r>
            <a:r>
              <a:rPr lang="cs-CZ" sz="3200" dirty="0"/>
              <a:t>: </a:t>
            </a:r>
          </a:p>
          <a:p>
            <a:pPr marL="514350" indent="-514350" algn="just">
              <a:buAutoNum type="alphaLcParenR"/>
            </a:pPr>
            <a:r>
              <a:rPr lang="cs-CZ" sz="3200" dirty="0"/>
              <a:t>z Těšínska do oblastí </a:t>
            </a:r>
            <a:r>
              <a:rPr lang="cs-CZ" sz="3200" dirty="0" err="1"/>
              <a:t>stredného</a:t>
            </a:r>
            <a:r>
              <a:rPr lang="cs-CZ" sz="3200" dirty="0"/>
              <a:t> a </a:t>
            </a:r>
            <a:r>
              <a:rPr lang="cs-CZ" sz="3200" dirty="0" err="1"/>
              <a:t>východného</a:t>
            </a:r>
            <a:r>
              <a:rPr lang="cs-CZ" sz="3200" dirty="0"/>
              <a:t> SVK (BLOUDEK, ŠTÚR, HURBAN)</a:t>
            </a:r>
          </a:p>
          <a:p>
            <a:pPr marL="514350" indent="-514350" algn="just">
              <a:buAutoNum type="alphaLcParenR"/>
            </a:pPr>
            <a:r>
              <a:rPr lang="cs-CZ" sz="3200" dirty="0" err="1"/>
              <a:t>juhozápadné</a:t>
            </a:r>
            <a:r>
              <a:rPr lang="cs-CZ" sz="3200" dirty="0"/>
              <a:t> SVK</a:t>
            </a:r>
          </a:p>
          <a:p>
            <a:pPr marL="0" indent="0" algn="just">
              <a:buNone/>
            </a:pPr>
            <a:r>
              <a:rPr lang="cs-CZ" sz="3200" dirty="0"/>
              <a:t>- na </a:t>
            </a:r>
            <a:r>
              <a:rPr lang="cs-CZ" sz="3200" dirty="0" err="1"/>
              <a:t>obsadených</a:t>
            </a:r>
            <a:r>
              <a:rPr lang="cs-CZ" sz="3200" dirty="0"/>
              <a:t> </a:t>
            </a:r>
            <a:r>
              <a:rPr lang="cs-CZ" sz="3200" dirty="0" err="1"/>
              <a:t>územiach</a:t>
            </a:r>
            <a:r>
              <a:rPr lang="cs-CZ" sz="3200" dirty="0"/>
              <a:t> vznikali tzv. </a:t>
            </a:r>
            <a:r>
              <a:rPr lang="cs-CZ" sz="3200" dirty="0" err="1"/>
              <a:t>spravujúce</a:t>
            </a:r>
            <a:r>
              <a:rPr lang="cs-CZ" sz="3200" dirty="0"/>
              <a:t> rady</a:t>
            </a:r>
          </a:p>
          <a:p>
            <a:pPr marL="0" indent="0" algn="just">
              <a:buNone/>
            </a:pPr>
            <a:endParaRPr lang="cs-CZ" sz="3200" dirty="0"/>
          </a:p>
          <a:p>
            <a:pPr algn="just">
              <a:buFontTx/>
              <a:buChar char="-"/>
            </a:pPr>
            <a:endParaRPr lang="cs-CZ" sz="3200" dirty="0"/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3314" name="Picture 2" descr="VÃ½sledok vyhÄ¾adÃ¡vania obrÃ¡zkov pre dopyt dobrovolnicke vypravy">
            <a:extLst>
              <a:ext uri="{FF2B5EF4-FFF2-40B4-BE49-F238E27FC236}">
                <a16:creationId xmlns:a16="http://schemas.microsoft.com/office/drawing/2014/main" xmlns="" id="{852CB69C-B68B-4F8C-8EE1-99AD1BF89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127" y="5371272"/>
            <a:ext cx="4937137" cy="14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SÃºvisiaci obrÃ¡zok">
            <a:extLst>
              <a:ext uri="{FF2B5EF4-FFF2-40B4-BE49-F238E27FC236}">
                <a16:creationId xmlns:a16="http://schemas.microsoft.com/office/drawing/2014/main" xmlns="" id="{9E0B59A4-8F80-4064-8B9D-EE35A74BF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9505" y="3600024"/>
            <a:ext cx="13906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67633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>
            <a:normAutofit/>
          </a:bodyPr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Povstanie Slovákov v rokoch 1848/49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2454137"/>
            <a:ext cx="10376385" cy="4996557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 err="1"/>
              <a:t>marec</a:t>
            </a:r>
            <a:r>
              <a:rPr lang="cs-CZ" sz="3200" b="1" dirty="0"/>
              <a:t> 1849 panovník vyhlásil </a:t>
            </a:r>
            <a:r>
              <a:rPr lang="cs-CZ" sz="3200" b="1" dirty="0" err="1"/>
              <a:t>oktrojovanú</a:t>
            </a:r>
            <a:r>
              <a:rPr lang="cs-CZ" sz="3200" b="1" dirty="0"/>
              <a:t> (</a:t>
            </a:r>
            <a:r>
              <a:rPr lang="cs-CZ" sz="3200" b="1" dirty="0" err="1"/>
              <a:t>obmedzenú</a:t>
            </a:r>
            <a:r>
              <a:rPr lang="cs-CZ" sz="3200" b="1" dirty="0"/>
              <a:t>) ústavu</a:t>
            </a:r>
            <a:r>
              <a:rPr lang="cs-CZ" sz="3200" dirty="0"/>
              <a:t>, </a:t>
            </a:r>
            <a:r>
              <a:rPr lang="cs-CZ" sz="3200" dirty="0" err="1"/>
              <a:t>ktorou</a:t>
            </a:r>
            <a:r>
              <a:rPr lang="cs-CZ" sz="3200" dirty="0"/>
              <a:t> posilnil </a:t>
            </a:r>
            <a:r>
              <a:rPr lang="cs-CZ" sz="3200" dirty="0" err="1"/>
              <a:t>právomoci</a:t>
            </a:r>
            <a:r>
              <a:rPr lang="cs-CZ" sz="3200" dirty="0"/>
              <a:t> panovníka, </a:t>
            </a:r>
            <a:r>
              <a:rPr lang="cs-CZ" sz="3200" dirty="0" err="1"/>
              <a:t>obmedzil</a:t>
            </a:r>
            <a:r>
              <a:rPr lang="cs-CZ" sz="3200" dirty="0"/>
              <a:t> </a:t>
            </a:r>
            <a:r>
              <a:rPr lang="cs-CZ" sz="3200" dirty="0" err="1"/>
              <a:t>slobody</a:t>
            </a:r>
            <a:r>
              <a:rPr lang="cs-CZ" sz="3200" dirty="0"/>
              <a:t> a </a:t>
            </a:r>
            <a:r>
              <a:rPr lang="cs-CZ" sz="3200" dirty="0" err="1"/>
              <a:t>silne</a:t>
            </a:r>
            <a:r>
              <a:rPr lang="cs-CZ" sz="3200" dirty="0"/>
              <a:t> centralizoval </a:t>
            </a:r>
            <a:r>
              <a:rPr lang="cs-CZ" sz="3200" dirty="0" err="1"/>
              <a:t>spoločnosť</a:t>
            </a:r>
            <a:r>
              <a:rPr lang="cs-CZ" sz="3200" dirty="0"/>
              <a:t>, vyhlásil </a:t>
            </a:r>
            <a:r>
              <a:rPr lang="cs-CZ" sz="3200" dirty="0" err="1"/>
              <a:t>spoločné</a:t>
            </a:r>
            <a:r>
              <a:rPr lang="cs-CZ" sz="3200" dirty="0"/>
              <a:t> </a:t>
            </a:r>
            <a:r>
              <a:rPr lang="cs-CZ" sz="3200" dirty="0" err="1"/>
              <a:t>colné</a:t>
            </a:r>
            <a:r>
              <a:rPr lang="cs-CZ" sz="3200" dirty="0"/>
              <a:t> </a:t>
            </a:r>
            <a:r>
              <a:rPr lang="cs-CZ" sz="3200" dirty="0" err="1"/>
              <a:t>územie</a:t>
            </a:r>
            <a:r>
              <a:rPr lang="cs-CZ" sz="3200" dirty="0"/>
              <a:t>, jednotný </a:t>
            </a:r>
            <a:r>
              <a:rPr lang="cs-CZ" sz="3200" dirty="0" err="1"/>
              <a:t>súdny</a:t>
            </a:r>
            <a:r>
              <a:rPr lang="cs-CZ" sz="3200" dirty="0"/>
              <a:t> a </a:t>
            </a:r>
            <a:r>
              <a:rPr lang="cs-CZ" sz="3200" dirty="0" err="1"/>
              <a:t>právny</a:t>
            </a:r>
            <a:r>
              <a:rPr lang="cs-CZ" sz="3200" dirty="0"/>
              <a:t> systém</a:t>
            </a:r>
          </a:p>
          <a:p>
            <a:pPr marL="0" indent="0" algn="just">
              <a:buNone/>
            </a:pPr>
            <a:endParaRPr lang="cs-CZ" sz="3200" dirty="0"/>
          </a:p>
          <a:p>
            <a:pPr algn="just"/>
            <a:r>
              <a:rPr lang="cs-CZ" sz="3200" b="1" dirty="0" err="1"/>
              <a:t>marec</a:t>
            </a:r>
            <a:r>
              <a:rPr lang="cs-CZ" sz="3200" b="1" dirty="0"/>
              <a:t> 1849 </a:t>
            </a:r>
            <a:r>
              <a:rPr lang="cs-CZ" sz="3200" b="1" dirty="0" err="1"/>
              <a:t>prosbopis</a:t>
            </a:r>
            <a:r>
              <a:rPr lang="cs-CZ" sz="3200" b="1" dirty="0"/>
              <a:t> SNR </a:t>
            </a:r>
            <a:r>
              <a:rPr lang="cs-CZ" sz="3200" dirty="0"/>
              <a:t>– </a:t>
            </a:r>
            <a:r>
              <a:rPr lang="cs-CZ" sz="3200" dirty="0" err="1"/>
              <a:t>zriadiť</a:t>
            </a:r>
            <a:r>
              <a:rPr lang="cs-CZ" sz="3200" dirty="0"/>
              <a:t> samostatné SVK v rámci </a:t>
            </a:r>
            <a:r>
              <a:rPr lang="cs-CZ" sz="3200" dirty="0" err="1"/>
              <a:t>Habsburskej</a:t>
            </a:r>
            <a:r>
              <a:rPr lang="cs-CZ" sz="3200" dirty="0"/>
              <a:t> </a:t>
            </a:r>
            <a:r>
              <a:rPr lang="cs-CZ" sz="3200" dirty="0" err="1"/>
              <a:t>ríše</a:t>
            </a:r>
            <a:r>
              <a:rPr lang="cs-CZ" sz="3200" dirty="0"/>
              <a:t>, </a:t>
            </a:r>
            <a:r>
              <a:rPr lang="cs-CZ" sz="3200" dirty="0" err="1"/>
              <a:t>zrovnoprávnenie</a:t>
            </a:r>
            <a:r>
              <a:rPr lang="cs-CZ" sz="3200" dirty="0"/>
              <a:t> s </a:t>
            </a:r>
            <a:r>
              <a:rPr lang="cs-CZ" sz="3200" dirty="0" err="1"/>
              <a:t>ostatnými</a:t>
            </a:r>
            <a:r>
              <a:rPr lang="cs-CZ" sz="3200" dirty="0"/>
              <a:t> </a:t>
            </a:r>
            <a:r>
              <a:rPr lang="cs-CZ" sz="3200" dirty="0" err="1"/>
              <a:t>národmi</a:t>
            </a:r>
            <a:r>
              <a:rPr lang="cs-CZ" sz="3200" dirty="0"/>
              <a:t> v </a:t>
            </a:r>
            <a:r>
              <a:rPr lang="cs-CZ" sz="3200" dirty="0" err="1"/>
              <a:t>ríši</a:t>
            </a:r>
            <a:r>
              <a:rPr lang="cs-CZ" sz="3200" dirty="0"/>
              <a:t>, </a:t>
            </a:r>
            <a:r>
              <a:rPr lang="cs-CZ" sz="3200" dirty="0" err="1"/>
              <a:t>vlastná</a:t>
            </a:r>
            <a:r>
              <a:rPr lang="cs-CZ" sz="3200" dirty="0"/>
              <a:t> správa, snem, </a:t>
            </a:r>
            <a:r>
              <a:rPr lang="cs-CZ" sz="3200" dirty="0" err="1"/>
              <a:t>slovenčina</a:t>
            </a:r>
            <a:r>
              <a:rPr lang="cs-CZ" sz="3200" dirty="0"/>
              <a:t> </a:t>
            </a:r>
            <a:r>
              <a:rPr lang="cs-CZ" sz="3200" dirty="0" err="1"/>
              <a:t>ako</a:t>
            </a:r>
            <a:r>
              <a:rPr lang="cs-CZ" sz="3200" dirty="0"/>
              <a:t> </a:t>
            </a:r>
            <a:r>
              <a:rPr lang="cs-CZ" sz="3200" dirty="0" err="1"/>
              <a:t>úradný</a:t>
            </a:r>
            <a:r>
              <a:rPr lang="cs-CZ" sz="3200" dirty="0"/>
              <a:t> jazyk v slovenských </a:t>
            </a:r>
            <a:r>
              <a:rPr lang="cs-CZ" sz="3200" dirty="0" err="1"/>
              <a:t>stoliciach</a:t>
            </a:r>
            <a:r>
              <a:rPr lang="cs-CZ" sz="3200" dirty="0"/>
              <a:t>,… </a:t>
            </a:r>
            <a:r>
              <a:rPr lang="cs-CZ" sz="3200" dirty="0" err="1"/>
              <a:t>neúspech</a:t>
            </a:r>
            <a:endParaRPr lang="cs-CZ" sz="3200" b="1" dirty="0"/>
          </a:p>
          <a:p>
            <a:pPr algn="just"/>
            <a:endParaRPr lang="cs-CZ" sz="3200" dirty="0"/>
          </a:p>
          <a:p>
            <a:pPr algn="just"/>
            <a:endParaRPr lang="cs-CZ" sz="3200" dirty="0"/>
          </a:p>
          <a:p>
            <a:pPr algn="just"/>
            <a:endParaRPr lang="cs-CZ" sz="3200" dirty="0"/>
          </a:p>
          <a:p>
            <a:pPr algn="just">
              <a:buFontTx/>
              <a:buChar char="-"/>
            </a:pPr>
            <a:endParaRPr lang="cs-CZ" sz="3200" dirty="0"/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2290" name="Picture 2" descr="VÃ½sledok vyhÄ¾adÃ¡vania obrÃ¡zkov pre dopyt kniha">
            <a:extLst>
              <a:ext uri="{FF2B5EF4-FFF2-40B4-BE49-F238E27FC236}">
                <a16:creationId xmlns:a16="http://schemas.microsoft.com/office/drawing/2014/main" xmlns="" id="{7BE38DC7-C75A-409D-A295-18C7EA1972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49" y="2753861"/>
            <a:ext cx="2411531" cy="135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SÃºvisiaci obrÃ¡zok">
            <a:extLst>
              <a:ext uri="{FF2B5EF4-FFF2-40B4-BE49-F238E27FC236}">
                <a16:creationId xmlns:a16="http://schemas.microsoft.com/office/drawing/2014/main" xmlns="" id="{44B949C4-D3F6-47F6-9086-2F46B66A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49" y="5461948"/>
            <a:ext cx="1723316" cy="1293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026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>
            <a:normAutofit/>
          </a:bodyPr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Povstanie Slovákov v rokoch 1848/49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1711318"/>
            <a:ext cx="10376385" cy="4996557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14.4.1849 snem v Debrecíne </a:t>
            </a:r>
            <a:r>
              <a:rPr lang="cs-CZ" sz="3200" b="1" dirty="0" err="1"/>
              <a:t>pozbavil</a:t>
            </a:r>
            <a:r>
              <a:rPr lang="cs-CZ" sz="3200" b="1" dirty="0"/>
              <a:t> </a:t>
            </a:r>
            <a:r>
              <a:rPr lang="cs-CZ" sz="3200" b="1" dirty="0" err="1"/>
              <a:t>Habsburgovcov</a:t>
            </a:r>
            <a:r>
              <a:rPr lang="cs-CZ" sz="3200" b="1" dirty="0"/>
              <a:t> </a:t>
            </a:r>
            <a:r>
              <a:rPr lang="cs-CZ" sz="3200" b="1" dirty="0" err="1"/>
              <a:t>uhorského</a:t>
            </a:r>
            <a:r>
              <a:rPr lang="cs-CZ" sz="3200" b="1" dirty="0"/>
              <a:t> trónu a vyhlásil </a:t>
            </a:r>
            <a:r>
              <a:rPr lang="cs-CZ" sz="3200" b="1" dirty="0" err="1"/>
              <a:t>nezávislosť</a:t>
            </a:r>
            <a:r>
              <a:rPr lang="cs-CZ" sz="3200" b="1" dirty="0"/>
              <a:t> </a:t>
            </a:r>
            <a:r>
              <a:rPr lang="cs-CZ" sz="3200" b="1" dirty="0" err="1"/>
              <a:t>Uhorska</a:t>
            </a:r>
            <a:endParaRPr lang="cs-CZ" sz="3200" b="1" dirty="0"/>
          </a:p>
          <a:p>
            <a:pPr algn="just"/>
            <a:r>
              <a:rPr lang="cs-CZ" sz="3200" dirty="0"/>
              <a:t>pomoc panovníkovi </a:t>
            </a:r>
            <a:r>
              <a:rPr lang="cs-CZ" sz="3200" dirty="0" err="1"/>
              <a:t>poskytol</a:t>
            </a:r>
            <a:r>
              <a:rPr lang="cs-CZ" sz="3200" dirty="0"/>
              <a:t> ruský cár MIKULÁŠ I.</a:t>
            </a:r>
          </a:p>
          <a:p>
            <a:pPr algn="just"/>
            <a:r>
              <a:rPr lang="cs-CZ" sz="3200" b="1" dirty="0"/>
              <a:t>13.8.1849 porážka </a:t>
            </a:r>
            <a:r>
              <a:rPr lang="cs-CZ" sz="3200" b="1" dirty="0" err="1"/>
              <a:t>maďarskej</a:t>
            </a:r>
            <a:r>
              <a:rPr lang="cs-CZ" sz="3200" b="1" dirty="0"/>
              <a:t> armády </a:t>
            </a:r>
            <a:r>
              <a:rPr lang="cs-CZ" sz="3200" b="1" dirty="0" err="1"/>
              <a:t>pri</a:t>
            </a:r>
            <a:r>
              <a:rPr lang="cs-CZ" sz="3200" b="1" dirty="0"/>
              <a:t> </a:t>
            </a:r>
            <a:r>
              <a:rPr lang="cs-CZ" sz="3200" b="1" dirty="0" err="1"/>
              <a:t>Világoši</a:t>
            </a:r>
            <a:endParaRPr lang="cs-CZ" sz="3200" b="1" dirty="0"/>
          </a:p>
          <a:p>
            <a:pPr algn="just"/>
            <a:r>
              <a:rPr lang="cs-CZ" sz="3200" b="1" dirty="0" err="1"/>
              <a:t>koniec</a:t>
            </a:r>
            <a:r>
              <a:rPr lang="cs-CZ" sz="3200" b="1" dirty="0"/>
              <a:t> </a:t>
            </a:r>
            <a:r>
              <a:rPr lang="cs-CZ" sz="3200" b="1" dirty="0" err="1"/>
              <a:t>revolúcie</a:t>
            </a:r>
            <a:r>
              <a:rPr lang="cs-CZ" sz="3200" b="1" dirty="0"/>
              <a:t> </a:t>
            </a:r>
          </a:p>
          <a:p>
            <a:pPr algn="just"/>
            <a:r>
              <a:rPr lang="cs-CZ" sz="3200" b="1" dirty="0" err="1"/>
              <a:t>neoabsolutizmus</a:t>
            </a:r>
            <a:r>
              <a:rPr lang="cs-CZ" sz="3200" b="1" dirty="0"/>
              <a:t>, </a:t>
            </a:r>
            <a:r>
              <a:rPr lang="cs-CZ" sz="3200" b="1" dirty="0" err="1"/>
              <a:t>upevnenie</a:t>
            </a:r>
            <a:r>
              <a:rPr lang="cs-CZ" sz="3200" b="1" dirty="0"/>
              <a:t> moci </a:t>
            </a:r>
            <a:r>
              <a:rPr lang="cs-CZ" sz="3200" b="1" dirty="0" err="1"/>
              <a:t>Habsburgovcov</a:t>
            </a:r>
            <a:endParaRPr lang="cs-CZ" sz="3200" b="1" dirty="0"/>
          </a:p>
          <a:p>
            <a:pPr algn="just"/>
            <a:endParaRPr lang="cs-CZ" sz="3200" dirty="0"/>
          </a:p>
          <a:p>
            <a:pPr algn="just"/>
            <a:endParaRPr lang="cs-CZ" sz="3200" dirty="0"/>
          </a:p>
          <a:p>
            <a:pPr algn="just">
              <a:buFontTx/>
              <a:buChar char="-"/>
            </a:pPr>
            <a:endParaRPr lang="cs-CZ" sz="3200" dirty="0"/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1266" name="Picture 2" descr="VÃ½sledok vyhÄ¾adÃ¡vania obrÃ¡zkov pre dopyt vilagos">
            <a:extLst>
              <a:ext uri="{FF2B5EF4-FFF2-40B4-BE49-F238E27FC236}">
                <a16:creationId xmlns:a16="http://schemas.microsoft.com/office/drawing/2014/main" xmlns="" id="{2393686C-C255-49E6-BE93-2B5B6D0987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360" y="5146682"/>
            <a:ext cx="2095500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VÃ½sledok vyhÄ¾adÃ¡vania obrÃ¡zkov pre dopyt vilagos">
            <a:extLst>
              <a:ext uri="{FF2B5EF4-FFF2-40B4-BE49-F238E27FC236}">
                <a16:creationId xmlns:a16="http://schemas.microsoft.com/office/drawing/2014/main" xmlns="" id="{43A29571-4501-41A4-8FB9-043DEDEB74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830" y="5067300"/>
            <a:ext cx="2190750" cy="1708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7629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Začiatok revolúcie v roku 1848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10883" y="1486728"/>
            <a:ext cx="10416074" cy="527188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cs-CZ" sz="4600" dirty="0" err="1"/>
              <a:t>príčiny</a:t>
            </a:r>
            <a:r>
              <a:rPr lang="cs-CZ" sz="4600" dirty="0"/>
              <a:t>:</a:t>
            </a:r>
          </a:p>
          <a:p>
            <a:pPr marL="0" indent="0" algn="just">
              <a:buNone/>
            </a:pPr>
            <a:endParaRPr lang="cs-CZ" sz="4600" dirty="0"/>
          </a:p>
          <a:p>
            <a:pPr marL="514350" indent="-514350" algn="just">
              <a:buAutoNum type="alphaLcParenR"/>
            </a:pPr>
            <a:r>
              <a:rPr lang="cs-CZ" sz="4600" dirty="0" err="1"/>
              <a:t>nespokojnosť</a:t>
            </a:r>
            <a:r>
              <a:rPr lang="cs-CZ" sz="4600" dirty="0"/>
              <a:t> s </a:t>
            </a:r>
            <a:r>
              <a:rPr lang="cs-CZ" sz="4600" dirty="0" err="1"/>
              <a:t>viedenským</a:t>
            </a:r>
            <a:r>
              <a:rPr lang="cs-CZ" sz="4600" dirty="0"/>
              <a:t> </a:t>
            </a:r>
            <a:r>
              <a:rPr lang="cs-CZ" sz="4600" dirty="0" err="1"/>
              <a:t>absolutizmom</a:t>
            </a:r>
            <a:r>
              <a:rPr lang="cs-CZ" sz="4600" dirty="0"/>
              <a:t>,</a:t>
            </a:r>
          </a:p>
          <a:p>
            <a:pPr marL="514350" indent="-514350" algn="just">
              <a:buAutoNum type="alphaLcParenR"/>
            </a:pPr>
            <a:r>
              <a:rPr lang="cs-CZ" sz="4600" dirty="0" err="1"/>
              <a:t>požiadavky</a:t>
            </a:r>
            <a:r>
              <a:rPr lang="cs-CZ" sz="4600" dirty="0"/>
              <a:t> na </a:t>
            </a:r>
            <a:r>
              <a:rPr lang="cs-CZ" sz="4600" dirty="0" err="1"/>
              <a:t>odstránenie</a:t>
            </a:r>
            <a:r>
              <a:rPr lang="cs-CZ" sz="4600" dirty="0"/>
              <a:t> poddanských povinností,</a:t>
            </a:r>
          </a:p>
          <a:p>
            <a:pPr marL="514350" indent="-514350" algn="just">
              <a:buAutoNum type="alphaLcParenR"/>
            </a:pPr>
            <a:r>
              <a:rPr lang="cs-CZ" sz="4600" dirty="0" err="1"/>
              <a:t>národné</a:t>
            </a:r>
            <a:r>
              <a:rPr lang="cs-CZ" sz="4600" dirty="0"/>
              <a:t> </a:t>
            </a:r>
            <a:r>
              <a:rPr lang="cs-CZ" sz="4600" dirty="0" err="1"/>
              <a:t>záujmy</a:t>
            </a:r>
            <a:r>
              <a:rPr lang="cs-CZ" sz="4600" dirty="0"/>
              <a:t>,</a:t>
            </a:r>
          </a:p>
          <a:p>
            <a:pPr marL="514350" indent="-514350" algn="just">
              <a:buAutoNum type="alphaLcParenR"/>
            </a:pPr>
            <a:r>
              <a:rPr lang="cs-CZ" sz="4600" dirty="0" err="1"/>
              <a:t>hospodárske</a:t>
            </a:r>
            <a:r>
              <a:rPr lang="cs-CZ" sz="4600" dirty="0"/>
              <a:t> </a:t>
            </a:r>
            <a:r>
              <a:rPr lang="cs-CZ" sz="4600" dirty="0" err="1"/>
              <a:t>ťažkosti</a:t>
            </a:r>
            <a:r>
              <a:rPr lang="cs-CZ" sz="4600" dirty="0"/>
              <a:t> – neúroda, hladomor, </a:t>
            </a:r>
            <a:r>
              <a:rPr lang="cs-CZ" sz="4600" dirty="0" err="1"/>
              <a:t>finančná</a:t>
            </a:r>
            <a:r>
              <a:rPr lang="cs-CZ" sz="4600" dirty="0"/>
              <a:t>, </a:t>
            </a:r>
            <a:r>
              <a:rPr lang="cs-CZ" sz="4600" dirty="0" err="1"/>
              <a:t>priemyselná</a:t>
            </a:r>
            <a:r>
              <a:rPr lang="cs-CZ" sz="4600" dirty="0"/>
              <a:t> </a:t>
            </a:r>
            <a:r>
              <a:rPr lang="cs-CZ" sz="4600" dirty="0" err="1"/>
              <a:t>kríza</a:t>
            </a:r>
            <a:r>
              <a:rPr lang="cs-CZ" sz="4600" dirty="0"/>
              <a:t>, </a:t>
            </a:r>
            <a:r>
              <a:rPr lang="cs-CZ" sz="4600" dirty="0" err="1"/>
              <a:t>populačná</a:t>
            </a:r>
            <a:r>
              <a:rPr lang="cs-CZ" sz="4600" dirty="0"/>
              <a:t> </a:t>
            </a:r>
            <a:r>
              <a:rPr lang="cs-CZ" sz="4600" dirty="0" err="1"/>
              <a:t>explózia</a:t>
            </a:r>
            <a:endParaRPr lang="cs-CZ" sz="4600" dirty="0"/>
          </a:p>
          <a:p>
            <a:pPr marL="514350" indent="-514350" algn="just">
              <a:buAutoNum type="alphaLcParenR"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algn="just"/>
            <a:endParaRPr lang="cs-CZ" sz="3200" dirty="0"/>
          </a:p>
          <a:p>
            <a:pPr marL="0" indent="0" algn="just">
              <a:buNone/>
            </a:pPr>
            <a:r>
              <a:rPr lang="cs-CZ" sz="3200" dirty="0"/>
              <a:t>   </a:t>
            </a:r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0" name="Picture 6" descr="SÃºvisiaci obrÃ¡zok">
            <a:extLst>
              <a:ext uri="{FF2B5EF4-FFF2-40B4-BE49-F238E27FC236}">
                <a16:creationId xmlns:a16="http://schemas.microsoft.com/office/drawing/2014/main" xmlns="" id="{49153820-A2D4-4FB1-9AAD-D205FA8D6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348" y="5065689"/>
            <a:ext cx="2226190" cy="15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Ã½sledok vyhÄ¾adÃ¡vania obrÃ¡zkov pre dopyt kriza">
            <a:extLst>
              <a:ext uri="{FF2B5EF4-FFF2-40B4-BE49-F238E27FC236}">
                <a16:creationId xmlns:a16="http://schemas.microsoft.com/office/drawing/2014/main" xmlns="" id="{036F7823-FF36-4D0D-A9DD-8E2D1EED9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825" y="5065689"/>
            <a:ext cx="2226190" cy="1538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VÃ½sledok vyhÄ¾adÃ¡vania obrÃ¡zkov pre dopyt populaÄnÃ¡ explÃ³zia">
            <a:extLst>
              <a:ext uri="{FF2B5EF4-FFF2-40B4-BE49-F238E27FC236}">
                <a16:creationId xmlns:a16="http://schemas.microsoft.com/office/drawing/2014/main" xmlns="" id="{6C655E5A-4817-460C-B110-2A84DE5BC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112" y="4757028"/>
            <a:ext cx="3198878" cy="184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Ãºvisiaci obrÃ¡zok">
            <a:extLst>
              <a:ext uri="{FF2B5EF4-FFF2-40B4-BE49-F238E27FC236}">
                <a16:creationId xmlns:a16="http://schemas.microsoft.com/office/drawing/2014/main" xmlns="" id="{2A40AFCB-AD47-4123-8381-BABC98F37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5974" y="1048106"/>
            <a:ext cx="2157050" cy="17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2084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Začiatok revolúcie v roku 1848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10883" y="1486728"/>
            <a:ext cx="10416074" cy="5271881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cs-CZ" sz="3800" b="1" dirty="0" err="1"/>
              <a:t>marec</a:t>
            </a:r>
            <a:r>
              <a:rPr lang="cs-CZ" sz="3800" b="1" dirty="0"/>
              <a:t> 1848 </a:t>
            </a:r>
            <a:r>
              <a:rPr lang="cs-CZ" sz="3800" b="1" dirty="0" err="1"/>
              <a:t>vypuknutie</a:t>
            </a:r>
            <a:r>
              <a:rPr lang="cs-CZ" sz="3800" b="1" dirty="0"/>
              <a:t> </a:t>
            </a:r>
            <a:r>
              <a:rPr lang="cs-CZ" sz="3800" b="1" dirty="0" err="1"/>
              <a:t>revolúcie</a:t>
            </a:r>
            <a:r>
              <a:rPr lang="cs-CZ" sz="3800" b="1" dirty="0"/>
              <a:t> v </a:t>
            </a:r>
            <a:r>
              <a:rPr lang="cs-CZ" sz="3800" b="1" dirty="0" err="1"/>
              <a:t>Rakúsku</a:t>
            </a:r>
            <a:r>
              <a:rPr lang="cs-CZ" sz="3800" b="1" dirty="0"/>
              <a:t>, Čechách, </a:t>
            </a:r>
            <a:r>
              <a:rPr lang="cs-CZ" sz="3800" b="1" dirty="0" err="1"/>
              <a:t>Uhorsku</a:t>
            </a:r>
            <a:endParaRPr lang="cs-CZ" sz="3800" b="1" dirty="0"/>
          </a:p>
          <a:p>
            <a:pPr marL="0" indent="0" algn="just">
              <a:buNone/>
            </a:pPr>
            <a:endParaRPr lang="cs-CZ" sz="3800" dirty="0"/>
          </a:p>
          <a:p>
            <a:pPr algn="just"/>
            <a:r>
              <a:rPr lang="cs-CZ" sz="3800" dirty="0"/>
              <a:t>incident </a:t>
            </a:r>
            <a:r>
              <a:rPr lang="cs-CZ" sz="3800" dirty="0" err="1"/>
              <a:t>vo</a:t>
            </a:r>
            <a:r>
              <a:rPr lang="cs-CZ" sz="3800" dirty="0"/>
              <a:t> </a:t>
            </a:r>
            <a:r>
              <a:rPr lang="cs-CZ" sz="3800" dirty="0" err="1"/>
              <a:t>Viedni</a:t>
            </a:r>
            <a:r>
              <a:rPr lang="cs-CZ" sz="3800" dirty="0"/>
              <a:t> – </a:t>
            </a:r>
            <a:r>
              <a:rPr lang="cs-CZ" sz="3800" dirty="0" err="1"/>
              <a:t>petície</a:t>
            </a:r>
            <a:r>
              <a:rPr lang="cs-CZ" sz="3800" dirty="0"/>
              <a:t> za </a:t>
            </a:r>
            <a:r>
              <a:rPr lang="cs-CZ" sz="3800" dirty="0" err="1"/>
              <a:t>pripojenie</a:t>
            </a:r>
            <a:r>
              <a:rPr lang="cs-CZ" sz="3800" dirty="0"/>
              <a:t> </a:t>
            </a:r>
            <a:r>
              <a:rPr lang="cs-CZ" sz="3800" dirty="0" err="1"/>
              <a:t>Rakúska</a:t>
            </a:r>
            <a:r>
              <a:rPr lang="cs-CZ" sz="3800" dirty="0"/>
              <a:t> k </a:t>
            </a:r>
            <a:r>
              <a:rPr lang="cs-CZ" sz="3800" dirty="0" err="1"/>
              <a:t>Nemecku</a:t>
            </a:r>
            <a:r>
              <a:rPr lang="cs-CZ" sz="3800" dirty="0"/>
              <a:t>, podpora </a:t>
            </a:r>
            <a:r>
              <a:rPr lang="cs-CZ" sz="3800" dirty="0" err="1"/>
              <a:t>obyvateľov</a:t>
            </a:r>
            <a:r>
              <a:rPr lang="cs-CZ" sz="3800" dirty="0"/>
              <a:t>, </a:t>
            </a:r>
            <a:r>
              <a:rPr lang="cs-CZ" sz="3800" dirty="0" err="1"/>
              <a:t>streľba</a:t>
            </a:r>
            <a:r>
              <a:rPr lang="cs-CZ" sz="3800" dirty="0"/>
              <a:t> </a:t>
            </a:r>
            <a:r>
              <a:rPr lang="cs-CZ" sz="3800" dirty="0" err="1"/>
              <a:t>vojakov</a:t>
            </a:r>
            <a:r>
              <a:rPr lang="cs-CZ" sz="3800" dirty="0"/>
              <a:t> – </a:t>
            </a:r>
            <a:r>
              <a:rPr lang="cs-CZ" sz="3800" dirty="0" err="1"/>
              <a:t>výsledkom</a:t>
            </a:r>
            <a:r>
              <a:rPr lang="cs-CZ" sz="3800" dirty="0"/>
              <a:t> </a:t>
            </a:r>
            <a:r>
              <a:rPr lang="cs-CZ" sz="3800" dirty="0" err="1"/>
              <a:t>revolúcie</a:t>
            </a:r>
            <a:r>
              <a:rPr lang="cs-CZ" sz="3800" dirty="0"/>
              <a:t> bolo </a:t>
            </a:r>
            <a:r>
              <a:rPr lang="cs-CZ" sz="3800" dirty="0" err="1"/>
              <a:t>dosiahnutie</a:t>
            </a:r>
            <a:r>
              <a:rPr lang="cs-CZ" sz="3800" dirty="0"/>
              <a:t> </a:t>
            </a:r>
            <a:r>
              <a:rPr lang="cs-CZ" sz="3800" dirty="0" err="1"/>
              <a:t>slobody</a:t>
            </a:r>
            <a:r>
              <a:rPr lang="cs-CZ" sz="3800" dirty="0"/>
              <a:t> tlače, </a:t>
            </a:r>
            <a:r>
              <a:rPr lang="cs-CZ" sz="3800" dirty="0" err="1"/>
              <a:t>vydanie</a:t>
            </a:r>
            <a:r>
              <a:rPr lang="cs-CZ" sz="3800" dirty="0"/>
              <a:t> ústavy, </a:t>
            </a:r>
            <a:r>
              <a:rPr lang="cs-CZ" sz="3800" dirty="0" err="1"/>
              <a:t>prepustenie</a:t>
            </a:r>
            <a:r>
              <a:rPr lang="cs-CZ" sz="3800" dirty="0"/>
              <a:t> </a:t>
            </a:r>
            <a:r>
              <a:rPr lang="cs-CZ" sz="3800" dirty="0" err="1"/>
              <a:t>kancelára</a:t>
            </a:r>
            <a:r>
              <a:rPr lang="cs-CZ" sz="3800" dirty="0"/>
              <a:t> METTERNICHA</a:t>
            </a:r>
          </a:p>
          <a:p>
            <a:pPr marL="0" indent="0" algn="just">
              <a:buNone/>
            </a:pPr>
            <a:endParaRPr lang="cs-CZ" sz="3800" dirty="0"/>
          </a:p>
          <a:p>
            <a:pPr algn="just"/>
            <a:r>
              <a:rPr lang="cs-CZ" sz="3800" dirty="0" err="1"/>
              <a:t>Česi</a:t>
            </a:r>
            <a:r>
              <a:rPr lang="cs-CZ" sz="3800" dirty="0"/>
              <a:t> v Prahe </a:t>
            </a:r>
            <a:r>
              <a:rPr lang="cs-CZ" sz="3800" dirty="0" err="1"/>
              <a:t>sformulovali</a:t>
            </a:r>
            <a:r>
              <a:rPr lang="cs-CZ" sz="3800" dirty="0"/>
              <a:t> </a:t>
            </a:r>
            <a:r>
              <a:rPr lang="cs-CZ" sz="3800" dirty="0" err="1"/>
              <a:t>požiadavky</a:t>
            </a:r>
            <a:r>
              <a:rPr lang="cs-CZ" sz="3800" dirty="0"/>
              <a:t> na </a:t>
            </a:r>
            <a:r>
              <a:rPr lang="cs-CZ" sz="3800" dirty="0" err="1"/>
              <a:t>viedenskú</a:t>
            </a:r>
            <a:r>
              <a:rPr lang="cs-CZ" sz="3800" dirty="0"/>
              <a:t> vládu</a:t>
            </a:r>
          </a:p>
          <a:p>
            <a:pPr marL="0" indent="0" algn="just">
              <a:buNone/>
            </a:pPr>
            <a:endParaRPr lang="cs-CZ" sz="3200" dirty="0"/>
          </a:p>
          <a:p>
            <a:pPr algn="just"/>
            <a:endParaRPr lang="cs-CZ" sz="3200" dirty="0"/>
          </a:p>
          <a:p>
            <a:pPr marL="0" indent="0" algn="just">
              <a:buNone/>
            </a:pPr>
            <a:r>
              <a:rPr lang="cs-CZ" sz="3200" dirty="0"/>
              <a:t>   </a:t>
            </a:r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" name="Picture 2" descr="VÃ½sledok vyhÄ¾adÃ¡vania obrÃ¡zkov pre dopyt revolÃºcia">
            <a:extLst>
              <a:ext uri="{FF2B5EF4-FFF2-40B4-BE49-F238E27FC236}">
                <a16:creationId xmlns:a16="http://schemas.microsoft.com/office/drawing/2014/main" xmlns="" id="{12BE63AC-0126-4D02-9445-0AD8AD104D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490" y="40855"/>
            <a:ext cx="1649340" cy="156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VÃ½sledok vyhÄ¾adÃ¡vania obrÃ¡zkov pre dopyt revolÃºcia">
            <a:extLst>
              <a:ext uri="{FF2B5EF4-FFF2-40B4-BE49-F238E27FC236}">
                <a16:creationId xmlns:a16="http://schemas.microsoft.com/office/drawing/2014/main" xmlns="" id="{DB6ACD75-BC93-4B8A-95D2-856DF7253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1117" y="4632562"/>
            <a:ext cx="120015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028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Začiatok revolúcie v roku 1848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10883" y="1486728"/>
            <a:ext cx="10416074" cy="5271881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cs-CZ" sz="3800" b="1" dirty="0"/>
              <a:t>apríl 1848 tzv. </a:t>
            </a:r>
            <a:r>
              <a:rPr lang="cs-CZ" sz="3800" b="1" dirty="0" err="1"/>
              <a:t>marcové</a:t>
            </a:r>
            <a:r>
              <a:rPr lang="cs-CZ" sz="3800" b="1" dirty="0"/>
              <a:t> zákony – </a:t>
            </a:r>
            <a:r>
              <a:rPr lang="cs-CZ" sz="3800" b="1" dirty="0" err="1"/>
              <a:t>zrušenie</a:t>
            </a:r>
            <a:r>
              <a:rPr lang="cs-CZ" sz="3800" b="1" dirty="0"/>
              <a:t> </a:t>
            </a:r>
            <a:r>
              <a:rPr lang="cs-CZ" sz="3800" b="1" dirty="0" err="1"/>
              <a:t>poddanstva</a:t>
            </a:r>
            <a:endParaRPr lang="cs-CZ" sz="3800" b="1" dirty="0"/>
          </a:p>
          <a:p>
            <a:pPr marL="0" indent="0" algn="just">
              <a:buNone/>
            </a:pPr>
            <a:endParaRPr lang="sk-SK" sz="4000" dirty="0">
              <a:hlinkClick r:id="rId2"/>
            </a:endParaRPr>
          </a:p>
          <a:p>
            <a:pPr marL="0" indent="0" algn="just">
              <a:buNone/>
            </a:pPr>
            <a:endParaRPr lang="sk-SK" sz="4000" dirty="0">
              <a:hlinkClick r:id="rId2"/>
            </a:endParaRPr>
          </a:p>
          <a:p>
            <a:pPr marL="0" indent="0" algn="ctr">
              <a:buNone/>
            </a:pPr>
            <a:r>
              <a:rPr lang="sk-SK" sz="3300" dirty="0">
                <a:hlinkClick r:id="rId2"/>
              </a:rPr>
              <a:t>https://sk.wikipedia.org/wiki/Marcov%C3%A9_z%C3%A1kony</a:t>
            </a:r>
            <a:endParaRPr lang="cs-CZ" sz="3300" b="1" dirty="0"/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r>
              <a:rPr lang="cs-CZ" sz="3200" dirty="0"/>
              <a:t>   </a:t>
            </a:r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3074" name="Picture 2" descr="VÃ½sledok vyhÄ¾adÃ¡vania obrÃ¡zkov pre dopyt kniha">
            <a:extLst>
              <a:ext uri="{FF2B5EF4-FFF2-40B4-BE49-F238E27FC236}">
                <a16:creationId xmlns:a16="http://schemas.microsoft.com/office/drawing/2014/main" xmlns="" id="{FF1B42DC-D24C-4311-A162-A5C17944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722" y="4178265"/>
            <a:ext cx="546735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757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Začiatok revolúcie v roku 1848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1431644"/>
            <a:ext cx="10416074" cy="5271881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200" b="1" dirty="0"/>
              <a:t>11. máj 1848 </a:t>
            </a:r>
            <a:r>
              <a:rPr lang="cs-CZ" sz="3200" b="1" dirty="0" err="1"/>
              <a:t>prijatý</a:t>
            </a:r>
            <a:r>
              <a:rPr lang="cs-CZ" sz="3200" b="1" dirty="0"/>
              <a:t> </a:t>
            </a:r>
            <a:r>
              <a:rPr lang="cs-CZ" sz="3200" dirty="0" err="1"/>
              <a:t>národný</a:t>
            </a:r>
            <a:r>
              <a:rPr lang="cs-CZ" sz="3200" dirty="0"/>
              <a:t> </a:t>
            </a:r>
            <a:r>
              <a:rPr lang="cs-CZ" sz="3200" dirty="0" err="1"/>
              <a:t>revolučný</a:t>
            </a:r>
            <a:r>
              <a:rPr lang="cs-CZ" sz="3200" dirty="0"/>
              <a:t> program </a:t>
            </a:r>
            <a:r>
              <a:rPr lang="cs-CZ" sz="3200" dirty="0" err="1"/>
              <a:t>Slovákov</a:t>
            </a:r>
            <a:r>
              <a:rPr lang="cs-CZ" sz="3200" dirty="0"/>
              <a:t> </a:t>
            </a:r>
            <a:r>
              <a:rPr lang="cs-CZ" sz="3200" b="1" dirty="0" err="1"/>
              <a:t>Žiadosti</a:t>
            </a:r>
            <a:r>
              <a:rPr lang="cs-CZ" sz="3200" b="1" dirty="0"/>
              <a:t> slovenského národa v </a:t>
            </a:r>
            <a:r>
              <a:rPr lang="cs-CZ" sz="3200" b="1" dirty="0" err="1"/>
              <a:t>Liptovskom</a:t>
            </a:r>
            <a:r>
              <a:rPr lang="cs-CZ" sz="3200" b="1" dirty="0"/>
              <a:t> Mikuláši </a:t>
            </a:r>
            <a:r>
              <a:rPr lang="cs-CZ" sz="3200" dirty="0"/>
              <a:t>– 14 </a:t>
            </a:r>
            <a:r>
              <a:rPr lang="cs-CZ" sz="3200" dirty="0" err="1"/>
              <a:t>bodov</a:t>
            </a:r>
            <a:r>
              <a:rPr lang="cs-CZ" sz="3200" dirty="0"/>
              <a:t>:</a:t>
            </a:r>
          </a:p>
          <a:p>
            <a:pPr algn="just">
              <a:buFontTx/>
              <a:buChar char="-"/>
            </a:pPr>
            <a:r>
              <a:rPr lang="cs-CZ" sz="3200" dirty="0" err="1"/>
              <a:t>národno</a:t>
            </a:r>
            <a:r>
              <a:rPr lang="cs-CZ" sz="3200" dirty="0"/>
              <a:t>-politické </a:t>
            </a:r>
            <a:r>
              <a:rPr lang="cs-CZ" sz="3200" dirty="0" err="1"/>
              <a:t>požiadavky</a:t>
            </a:r>
            <a:r>
              <a:rPr lang="cs-CZ" sz="3200" dirty="0"/>
              <a:t> (</a:t>
            </a:r>
            <a:r>
              <a:rPr lang="cs-CZ" sz="3200" dirty="0" err="1"/>
              <a:t>používanie</a:t>
            </a:r>
            <a:r>
              <a:rPr lang="cs-CZ" sz="3200" dirty="0"/>
              <a:t> </a:t>
            </a:r>
            <a:r>
              <a:rPr lang="cs-CZ" sz="3200" dirty="0" err="1"/>
              <a:t>slovenčiny</a:t>
            </a:r>
            <a:r>
              <a:rPr lang="cs-CZ" sz="3200" dirty="0"/>
              <a:t> v </a:t>
            </a:r>
            <a:r>
              <a:rPr lang="cs-CZ" sz="3200" dirty="0" err="1"/>
              <a:t>stoliciach</a:t>
            </a:r>
            <a:r>
              <a:rPr lang="cs-CZ" sz="3200" dirty="0"/>
              <a:t> na území SVK, </a:t>
            </a:r>
            <a:r>
              <a:rPr lang="cs-CZ" sz="3200" dirty="0" err="1"/>
              <a:t>rovnomerné</a:t>
            </a:r>
            <a:r>
              <a:rPr lang="cs-CZ" sz="3200" dirty="0"/>
              <a:t> </a:t>
            </a:r>
            <a:r>
              <a:rPr lang="cs-CZ" sz="3200" dirty="0" err="1"/>
              <a:t>zastúpenie</a:t>
            </a:r>
            <a:r>
              <a:rPr lang="cs-CZ" sz="3200" dirty="0"/>
              <a:t> </a:t>
            </a:r>
            <a:r>
              <a:rPr lang="cs-CZ" sz="3200" dirty="0" err="1"/>
              <a:t>národov</a:t>
            </a:r>
            <a:r>
              <a:rPr lang="cs-CZ" sz="3200" dirty="0"/>
              <a:t> v </a:t>
            </a:r>
            <a:r>
              <a:rPr lang="cs-CZ" sz="3200" dirty="0" err="1"/>
              <a:t>sneme</a:t>
            </a:r>
            <a:r>
              <a:rPr lang="cs-CZ" sz="3200" dirty="0"/>
              <a:t>, </a:t>
            </a:r>
            <a:r>
              <a:rPr lang="cs-CZ" sz="3200" dirty="0" err="1"/>
              <a:t>rovnoprávnosť</a:t>
            </a:r>
            <a:r>
              <a:rPr lang="cs-CZ" sz="3200" dirty="0"/>
              <a:t> </a:t>
            </a:r>
            <a:r>
              <a:rPr lang="cs-CZ" sz="3200" dirty="0" err="1"/>
              <a:t>všetkých</a:t>
            </a:r>
            <a:r>
              <a:rPr lang="cs-CZ" sz="3200" dirty="0"/>
              <a:t> </a:t>
            </a:r>
            <a:r>
              <a:rPr lang="cs-CZ" sz="3200" dirty="0" err="1"/>
              <a:t>národov</a:t>
            </a:r>
            <a:r>
              <a:rPr lang="cs-CZ" sz="3200" dirty="0"/>
              <a:t> v </a:t>
            </a:r>
            <a:r>
              <a:rPr lang="cs-CZ" sz="3200" dirty="0" err="1"/>
              <a:t>Uhorsku</a:t>
            </a:r>
            <a:r>
              <a:rPr lang="cs-CZ" sz="3200" dirty="0"/>
              <a:t>),</a:t>
            </a:r>
          </a:p>
          <a:p>
            <a:pPr algn="just">
              <a:buFontTx/>
              <a:buChar char="-"/>
            </a:pPr>
            <a:r>
              <a:rPr lang="cs-CZ" sz="3200" dirty="0"/>
              <a:t>demokratické </a:t>
            </a:r>
            <a:r>
              <a:rPr lang="cs-CZ" sz="3200" dirty="0" err="1"/>
              <a:t>požiadavky</a:t>
            </a:r>
            <a:r>
              <a:rPr lang="cs-CZ" sz="3200" dirty="0"/>
              <a:t> (všeobecné a rovné </a:t>
            </a:r>
            <a:r>
              <a:rPr lang="cs-CZ" sz="3200" dirty="0" err="1"/>
              <a:t>hlasovacie</a:t>
            </a:r>
            <a:r>
              <a:rPr lang="cs-CZ" sz="3200" dirty="0"/>
              <a:t> právo),</a:t>
            </a:r>
          </a:p>
          <a:p>
            <a:pPr algn="just">
              <a:buFontTx/>
              <a:buChar char="-"/>
            </a:pPr>
            <a:r>
              <a:rPr lang="cs-CZ" sz="3200" dirty="0" err="1"/>
              <a:t>sociálne</a:t>
            </a:r>
            <a:r>
              <a:rPr lang="cs-CZ" sz="3200" dirty="0"/>
              <a:t> (</a:t>
            </a:r>
            <a:r>
              <a:rPr lang="cs-CZ" sz="3200" dirty="0" err="1"/>
              <a:t>zrušenie</a:t>
            </a:r>
            <a:r>
              <a:rPr lang="cs-CZ" sz="3200" dirty="0"/>
              <a:t> poddanství </a:t>
            </a:r>
            <a:r>
              <a:rPr lang="cs-CZ" sz="3200" dirty="0" err="1"/>
              <a:t>pre</a:t>
            </a:r>
            <a:r>
              <a:rPr lang="cs-CZ" sz="3200" dirty="0"/>
              <a:t> </a:t>
            </a:r>
            <a:r>
              <a:rPr lang="cs-CZ" sz="3200" dirty="0" err="1"/>
              <a:t>všetkých</a:t>
            </a:r>
            <a:r>
              <a:rPr lang="cs-CZ" sz="3200" dirty="0"/>
              <a:t> bez </a:t>
            </a:r>
            <a:r>
              <a:rPr lang="cs-CZ" sz="3200" dirty="0" err="1"/>
              <a:t>rozdielu</a:t>
            </a:r>
            <a:r>
              <a:rPr lang="cs-CZ" sz="3200" dirty="0"/>
              <a:t>),</a:t>
            </a:r>
          </a:p>
          <a:p>
            <a:pPr algn="just">
              <a:buFontTx/>
              <a:buChar char="-"/>
            </a:pPr>
            <a:r>
              <a:rPr lang="cs-CZ" sz="3200" dirty="0" err="1"/>
              <a:t>prepustenie</a:t>
            </a:r>
            <a:r>
              <a:rPr lang="cs-CZ" sz="3200" dirty="0"/>
              <a:t> J. KRÁĽA a J. ROTARIDESA z </a:t>
            </a:r>
            <a:r>
              <a:rPr lang="cs-CZ" sz="3200" dirty="0" err="1"/>
              <a:t>väzenia</a:t>
            </a:r>
            <a:r>
              <a:rPr lang="cs-CZ" sz="3200" dirty="0"/>
              <a:t>,…</a:t>
            </a:r>
          </a:p>
          <a:p>
            <a:pPr marL="0" indent="0" algn="just">
              <a:buNone/>
            </a:pPr>
            <a:endParaRPr lang="cs-CZ" sz="3200" dirty="0"/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04244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xmlns="" id="{7D16E665-3453-4CA5-B06F-10DA310C684E}"/>
              </a:ext>
            </a:extLst>
          </p:cNvPr>
          <p:cNvSpPr txBox="1"/>
          <p:nvPr/>
        </p:nvSpPr>
        <p:spPr>
          <a:xfrm>
            <a:off x="937146" y="4271750"/>
            <a:ext cx="109909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>
                <a:hlinkClick r:id="rId2"/>
              </a:rPr>
              <a:t>https://sk.wikipedia.org/wiki/%C5%BDiadosti_slovensk%C3%A9ho_n%C3%A1roda</a:t>
            </a:r>
            <a:endParaRPr lang="sk-SK" sz="3200" dirty="0"/>
          </a:p>
        </p:txBody>
      </p:sp>
      <p:pic>
        <p:nvPicPr>
          <p:cNvPr id="3" name="Picture 2" descr="VÃ½sledok vyhÄ¾adÃ¡vania obrÃ¡zkov pre dopyt kniha">
            <a:extLst>
              <a:ext uri="{FF2B5EF4-FFF2-40B4-BE49-F238E27FC236}">
                <a16:creationId xmlns:a16="http://schemas.microsoft.com/office/drawing/2014/main" xmlns="" id="{2189C72E-067F-495E-8C9F-705C61FDE0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653" y="1042987"/>
            <a:ext cx="546735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266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Začiatok revolúcie v roku 1848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1719618"/>
            <a:ext cx="10416074" cy="4824881"/>
          </a:xfrm>
        </p:spPr>
        <p:txBody>
          <a:bodyPr>
            <a:normAutofit/>
          </a:bodyPr>
          <a:lstStyle/>
          <a:p>
            <a:pPr algn="just"/>
            <a:r>
              <a:rPr lang="cs-CZ" sz="3200" dirty="0" err="1"/>
              <a:t>uhorská</a:t>
            </a:r>
            <a:r>
              <a:rPr lang="cs-CZ" sz="3200" dirty="0"/>
              <a:t> vláda </a:t>
            </a:r>
            <a:r>
              <a:rPr lang="cs-CZ" sz="3200" dirty="0" err="1"/>
              <a:t>Žiadosti</a:t>
            </a:r>
            <a:r>
              <a:rPr lang="cs-CZ" sz="3200" dirty="0"/>
              <a:t> </a:t>
            </a:r>
            <a:r>
              <a:rPr lang="cs-CZ" sz="3200" dirty="0" err="1"/>
              <a:t>odsúdila</a:t>
            </a:r>
            <a:r>
              <a:rPr lang="cs-CZ" sz="3200" dirty="0"/>
              <a:t> a vydala zatykač na ŠTÚRA, HURBANA a HODŽU, vyhlásila </a:t>
            </a:r>
            <a:r>
              <a:rPr lang="cs-CZ" sz="3200" dirty="0" err="1"/>
              <a:t>výnimočný</a:t>
            </a:r>
            <a:r>
              <a:rPr lang="cs-CZ" sz="3200" dirty="0"/>
              <a:t> stav v slovenských </a:t>
            </a:r>
            <a:r>
              <a:rPr lang="cs-CZ" sz="3200" dirty="0" err="1"/>
              <a:t>stoliciach</a:t>
            </a:r>
            <a:endParaRPr lang="cs-CZ" sz="3200" dirty="0"/>
          </a:p>
          <a:p>
            <a:pPr algn="just"/>
            <a:r>
              <a:rPr lang="cs-CZ" sz="3200" dirty="0"/>
              <a:t>útek do Prahy</a:t>
            </a:r>
          </a:p>
          <a:p>
            <a:pPr algn="just"/>
            <a:endParaRPr lang="cs-CZ" sz="3200" dirty="0"/>
          </a:p>
          <a:p>
            <a:pPr algn="just"/>
            <a:r>
              <a:rPr lang="cs-CZ" sz="3200" b="1" dirty="0" err="1"/>
              <a:t>jún</a:t>
            </a:r>
            <a:r>
              <a:rPr lang="cs-CZ" sz="3200" b="1" dirty="0"/>
              <a:t> 1848 Slovanský </a:t>
            </a:r>
            <a:r>
              <a:rPr lang="cs-CZ" sz="3200" b="1" dirty="0" err="1"/>
              <a:t>zjazd</a:t>
            </a:r>
            <a:r>
              <a:rPr lang="cs-CZ" sz="3200" b="1" dirty="0"/>
              <a:t> – </a:t>
            </a:r>
            <a:r>
              <a:rPr lang="cs-CZ" sz="3200" dirty="0" err="1"/>
              <a:t>rokovania</a:t>
            </a:r>
            <a:r>
              <a:rPr lang="cs-CZ" sz="3200" dirty="0"/>
              <a:t> přerušilo </a:t>
            </a:r>
            <a:r>
              <a:rPr lang="cs-CZ" sz="3200" dirty="0" err="1"/>
              <a:t>vypuknutie</a:t>
            </a:r>
            <a:r>
              <a:rPr lang="cs-CZ" sz="3200" dirty="0"/>
              <a:t> </a:t>
            </a:r>
            <a:r>
              <a:rPr lang="cs-CZ" sz="3200" dirty="0" err="1"/>
              <a:t>revolúcie</a:t>
            </a:r>
            <a:r>
              <a:rPr lang="cs-CZ" sz="3200" dirty="0"/>
              <a:t> v Prahe, zásahy </a:t>
            </a:r>
            <a:r>
              <a:rPr lang="cs-CZ" sz="3200" dirty="0" err="1"/>
              <a:t>rakúskych</a:t>
            </a:r>
            <a:r>
              <a:rPr lang="cs-CZ" sz="3200" dirty="0"/>
              <a:t> vojsk, ŠTÚR, HURBAN, HODŽA </a:t>
            </a:r>
            <a:r>
              <a:rPr lang="cs-CZ" sz="3200" dirty="0" err="1"/>
              <a:t>odišli</a:t>
            </a:r>
            <a:r>
              <a:rPr lang="cs-CZ" sz="3200" dirty="0"/>
              <a:t> do </a:t>
            </a:r>
            <a:r>
              <a:rPr lang="cs-CZ" sz="3200" dirty="0" err="1"/>
              <a:t>Viedne</a:t>
            </a:r>
            <a:endParaRPr lang="cs-CZ" sz="3200" b="1" dirty="0"/>
          </a:p>
          <a:p>
            <a:pPr algn="just"/>
            <a:endParaRPr lang="cs-CZ" sz="3200" dirty="0"/>
          </a:p>
          <a:p>
            <a:pPr algn="just"/>
            <a:endParaRPr lang="cs-CZ" sz="3200" dirty="0"/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22" name="Picture 2" descr="https://upload.wikimedia.org/wikipedia/commons/thumb/7/7e/Svatodu%C5%A1n%C3%AD_m%C5%A1e_12._%C4%8Dervna_1848.jpg/220px-Svatodu%C5%A1n%C3%AD_m%C5%A1e_12._%C4%8Dervna_1848.jpg">
            <a:extLst>
              <a:ext uri="{FF2B5EF4-FFF2-40B4-BE49-F238E27FC236}">
                <a16:creationId xmlns:a16="http://schemas.microsoft.com/office/drawing/2014/main" xmlns="" id="{8D98A463-643F-468C-95FB-FA41BA851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097" y="5234421"/>
            <a:ext cx="2594343" cy="15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VÃ½sledok vyhÄ¾adÃ¡vania obrÃ¡zkov pre dopyt oktrojovana ustava 1848">
            <a:extLst>
              <a:ext uri="{FF2B5EF4-FFF2-40B4-BE49-F238E27FC236}">
                <a16:creationId xmlns:a16="http://schemas.microsoft.com/office/drawing/2014/main" xmlns="" id="{E02DE8C8-CA79-422A-B1D4-E4D445D672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915" y="2315428"/>
            <a:ext cx="2624525" cy="19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10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/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Povstanie Slovákov v rokoch 1848/49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1272618"/>
            <a:ext cx="10018713" cy="4996557"/>
          </a:xfrm>
        </p:spPr>
        <p:txBody>
          <a:bodyPr>
            <a:normAutofit/>
          </a:bodyPr>
          <a:lstStyle/>
          <a:p>
            <a:pPr algn="just"/>
            <a:r>
              <a:rPr lang="cs-CZ" sz="3200" dirty="0" err="1"/>
              <a:t>uhorská</a:t>
            </a:r>
            <a:r>
              <a:rPr lang="cs-CZ" sz="3200" dirty="0"/>
              <a:t> vláda </a:t>
            </a:r>
            <a:r>
              <a:rPr lang="cs-CZ" sz="3200" dirty="0" err="1"/>
              <a:t>nemienila</a:t>
            </a:r>
            <a:r>
              <a:rPr lang="cs-CZ" sz="3200" dirty="0"/>
              <a:t> </a:t>
            </a:r>
            <a:r>
              <a:rPr lang="cs-CZ" sz="3200" dirty="0" err="1"/>
              <a:t>akceptovať</a:t>
            </a:r>
            <a:r>
              <a:rPr lang="cs-CZ" sz="3200" dirty="0"/>
              <a:t> </a:t>
            </a:r>
            <a:r>
              <a:rPr lang="cs-CZ" sz="3200" dirty="0" err="1"/>
              <a:t>národné</a:t>
            </a:r>
            <a:r>
              <a:rPr lang="cs-CZ" sz="3200" dirty="0"/>
              <a:t> snahy nemaďarských </a:t>
            </a:r>
            <a:r>
              <a:rPr lang="cs-CZ" sz="3200" dirty="0" err="1"/>
              <a:t>národov</a:t>
            </a:r>
            <a:endParaRPr lang="cs-CZ" sz="3200" dirty="0"/>
          </a:p>
          <a:p>
            <a:pPr algn="just"/>
            <a:r>
              <a:rPr lang="cs-CZ" sz="3200" dirty="0" err="1"/>
              <a:t>vyhrotenie</a:t>
            </a:r>
            <a:r>
              <a:rPr lang="cs-CZ" sz="3200" dirty="0"/>
              <a:t> </a:t>
            </a:r>
            <a:r>
              <a:rPr lang="cs-CZ" sz="3200" dirty="0" err="1"/>
              <a:t>situácie</a:t>
            </a:r>
            <a:r>
              <a:rPr lang="cs-CZ" sz="3200" dirty="0"/>
              <a:t> </a:t>
            </a:r>
            <a:r>
              <a:rPr lang="cs-CZ" sz="3200" dirty="0" err="1"/>
              <a:t>medzi</a:t>
            </a:r>
            <a:r>
              <a:rPr lang="cs-CZ" sz="3200" dirty="0"/>
              <a:t> </a:t>
            </a:r>
            <a:r>
              <a:rPr lang="cs-CZ" sz="3200" dirty="0" err="1"/>
              <a:t>Viedňou</a:t>
            </a:r>
            <a:r>
              <a:rPr lang="cs-CZ" sz="3200" dirty="0"/>
              <a:t> a </a:t>
            </a:r>
            <a:r>
              <a:rPr lang="cs-CZ" sz="3200" dirty="0" err="1"/>
              <a:t>uhorskou</a:t>
            </a:r>
            <a:r>
              <a:rPr lang="cs-CZ" sz="3200" dirty="0"/>
              <a:t> vládou</a:t>
            </a:r>
          </a:p>
          <a:p>
            <a:pPr marL="0" indent="0" algn="just">
              <a:buNone/>
            </a:pPr>
            <a:endParaRPr lang="cs-CZ" sz="3200" dirty="0"/>
          </a:p>
          <a:p>
            <a:pPr marL="0" indent="0" algn="just">
              <a:buNone/>
            </a:pPr>
            <a:endParaRPr lang="cs-CZ" sz="3200" dirty="0"/>
          </a:p>
          <a:p>
            <a:pPr algn="just"/>
            <a:endParaRPr lang="cs-CZ" sz="3200" dirty="0"/>
          </a:p>
          <a:p>
            <a:pPr marL="0" indent="0" algn="just">
              <a:buNone/>
            </a:pPr>
            <a:r>
              <a:rPr lang="cs-CZ" sz="3200" dirty="0"/>
              <a:t>   </a:t>
            </a:r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7170" name="Picture 2" descr="VÃ½sledok vyhÄ¾adÃ¡vania obrÃ¡zkov pre dopyt spory">
            <a:extLst>
              <a:ext uri="{FF2B5EF4-FFF2-40B4-BE49-F238E27FC236}">
                <a16:creationId xmlns:a16="http://schemas.microsoft.com/office/drawing/2014/main" xmlns="" id="{7D8E8602-256A-4B8C-8511-36976E1F0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069" y="3842547"/>
            <a:ext cx="3048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739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84311" y="374715"/>
            <a:ext cx="10018713" cy="897903"/>
          </a:xfrm>
        </p:spPr>
        <p:txBody>
          <a:bodyPr>
            <a:normAutofit/>
          </a:bodyPr>
          <a:lstStyle/>
          <a:p>
            <a:pPr algn="just"/>
            <a:r>
              <a:rPr lang="sk-SK" b="1" u="sng" dirty="0">
                <a:solidFill>
                  <a:srgbClr val="00B0F0"/>
                </a:solidFill>
              </a:rPr>
              <a:t>Povstanie Slovákov v rokoch 1848/49</a:t>
            </a:r>
            <a:endParaRPr lang="cs-CZ" b="1" u="sng" dirty="0">
              <a:solidFill>
                <a:srgbClr val="00B0F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84311" y="1272618"/>
            <a:ext cx="10376385" cy="5210667"/>
          </a:xfrm>
        </p:spPr>
        <p:txBody>
          <a:bodyPr>
            <a:normAutofit/>
          </a:bodyPr>
          <a:lstStyle/>
          <a:p>
            <a:pPr algn="just"/>
            <a:r>
              <a:rPr lang="cs-CZ" sz="3200" b="1" dirty="0"/>
              <a:t>16.9.1848 vznikla Slovenská </a:t>
            </a:r>
            <a:r>
              <a:rPr lang="cs-CZ" sz="3200" b="1" dirty="0" err="1"/>
              <a:t>národná</a:t>
            </a:r>
            <a:r>
              <a:rPr lang="cs-CZ" sz="3200" b="1" dirty="0"/>
              <a:t> rada (SNR), </a:t>
            </a:r>
            <a:r>
              <a:rPr lang="cs-CZ" sz="3200" b="1" dirty="0" err="1"/>
              <a:t>Viedeň</a:t>
            </a:r>
            <a:endParaRPr lang="cs-CZ" sz="3200" b="1" dirty="0"/>
          </a:p>
          <a:p>
            <a:pPr algn="just"/>
            <a:r>
              <a:rPr lang="cs-CZ" sz="3200" b="1" dirty="0" err="1"/>
              <a:t>členovia</a:t>
            </a:r>
            <a:r>
              <a:rPr lang="cs-CZ" sz="3200" b="1" dirty="0"/>
              <a:t>: </a:t>
            </a:r>
          </a:p>
          <a:p>
            <a:pPr algn="just">
              <a:buFontTx/>
              <a:buChar char="-"/>
            </a:pPr>
            <a:r>
              <a:rPr lang="cs-CZ" sz="3200" dirty="0"/>
              <a:t>a) </a:t>
            </a:r>
            <a:r>
              <a:rPr lang="cs-CZ" sz="3200" dirty="0" err="1"/>
              <a:t>politickí</a:t>
            </a:r>
            <a:r>
              <a:rPr lang="cs-CZ" sz="3200" dirty="0"/>
              <a:t> </a:t>
            </a:r>
            <a:r>
              <a:rPr lang="cs-CZ" sz="3200" dirty="0" err="1"/>
              <a:t>členovia</a:t>
            </a:r>
            <a:r>
              <a:rPr lang="cs-CZ" sz="3200" dirty="0"/>
              <a:t>: J. M. HURBAN (</a:t>
            </a:r>
            <a:r>
              <a:rPr lang="cs-CZ" sz="3200" dirty="0" err="1"/>
              <a:t>predseda</a:t>
            </a:r>
            <a:r>
              <a:rPr lang="cs-CZ" sz="3200" dirty="0"/>
              <a:t>), Ľ. ŠTÚR, J. M. HODŽA </a:t>
            </a:r>
          </a:p>
          <a:p>
            <a:pPr algn="just">
              <a:buFontTx/>
              <a:buChar char="-"/>
            </a:pPr>
            <a:r>
              <a:rPr lang="cs-CZ" sz="3200" dirty="0"/>
              <a:t>b) </a:t>
            </a:r>
            <a:r>
              <a:rPr lang="cs-CZ" sz="3200" dirty="0" err="1"/>
              <a:t>vojenskí</a:t>
            </a:r>
            <a:r>
              <a:rPr lang="cs-CZ" sz="3200" dirty="0"/>
              <a:t> </a:t>
            </a:r>
            <a:r>
              <a:rPr lang="cs-CZ" sz="3200" dirty="0" err="1"/>
              <a:t>členovia</a:t>
            </a:r>
            <a:r>
              <a:rPr lang="cs-CZ" sz="3200" dirty="0"/>
              <a:t>: F. ZACH, A. BLOUDEK, B. JANEČEK</a:t>
            </a:r>
          </a:p>
          <a:p>
            <a:pPr algn="just"/>
            <a:r>
              <a:rPr lang="cs-CZ" sz="3200" b="1" dirty="0"/>
              <a:t>úloha: </a:t>
            </a:r>
            <a:r>
              <a:rPr lang="cs-CZ" sz="3200" dirty="0" err="1"/>
              <a:t>koordinovať</a:t>
            </a:r>
            <a:r>
              <a:rPr lang="cs-CZ" sz="3200" dirty="0"/>
              <a:t> vojenské akcie, </a:t>
            </a:r>
            <a:r>
              <a:rPr lang="cs-CZ" sz="3200" dirty="0" err="1"/>
              <a:t>preniknúť</a:t>
            </a:r>
            <a:r>
              <a:rPr lang="cs-CZ" sz="3200" dirty="0"/>
              <a:t> na SVK </a:t>
            </a:r>
            <a:r>
              <a:rPr lang="cs-CZ" sz="3200" dirty="0" err="1"/>
              <a:t>hlavne</a:t>
            </a:r>
            <a:r>
              <a:rPr lang="cs-CZ" sz="3200" dirty="0"/>
              <a:t> do oblastí banských </a:t>
            </a:r>
            <a:r>
              <a:rPr lang="cs-CZ" sz="3200" dirty="0" err="1"/>
              <a:t>miest</a:t>
            </a:r>
            <a:r>
              <a:rPr lang="cs-CZ" sz="3200" dirty="0"/>
              <a:t> a </a:t>
            </a:r>
            <a:r>
              <a:rPr lang="cs-CZ" sz="3200" dirty="0" err="1"/>
              <a:t>vyvolať</a:t>
            </a:r>
            <a:r>
              <a:rPr lang="cs-CZ" sz="3200" dirty="0"/>
              <a:t> </a:t>
            </a:r>
            <a:r>
              <a:rPr lang="cs-CZ" sz="3200" dirty="0" err="1"/>
              <a:t>povstanie</a:t>
            </a:r>
            <a:endParaRPr lang="cs-CZ" sz="3200" dirty="0"/>
          </a:p>
          <a:p>
            <a:pPr algn="just"/>
            <a:r>
              <a:rPr lang="cs-CZ" sz="3200" b="1" dirty="0"/>
              <a:t>sídlo: </a:t>
            </a:r>
            <a:r>
              <a:rPr lang="cs-CZ" sz="3200" dirty="0"/>
              <a:t>Myjava</a:t>
            </a:r>
            <a:endParaRPr lang="cs-CZ" sz="3200" b="1" dirty="0"/>
          </a:p>
        </p:txBody>
      </p:sp>
      <p:sp>
        <p:nvSpPr>
          <p:cNvPr id="4098" name="AutoShape 2" descr="VÃ½sledok vyhÄ¾adÃ¡vania obrÃ¡zkov pre dopyt osvietenst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0" name="AutoShape 4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2" name="AutoShape 6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104" name="AutoShape 8" descr="VÃ½sledok vyhÄ¾adÃ¡vania obrÃ¡zkov pre dopyt roz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8194" name="Picture 2" descr="VÃ½sledok vyhÄ¾adÃ¡vania obrÃ¡zkov pre dopyt snr vo viedni">
            <a:extLst>
              <a:ext uri="{FF2B5EF4-FFF2-40B4-BE49-F238E27FC236}">
                <a16:creationId xmlns:a16="http://schemas.microsoft.com/office/drawing/2014/main" xmlns="" id="{36603456-B941-4D70-A05F-8A4C9A210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5916" y="93189"/>
            <a:ext cx="2386084" cy="1460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0648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1084</TotalTime>
  <Words>582</Words>
  <Application>Microsoft Office PowerPoint</Application>
  <PresentationFormat>Vlastní</PresentationFormat>
  <Paragraphs>89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Paralaxa</vt:lpstr>
      <vt:lpstr>II. MODERNÝ SLOVENSKÝ NÁROD</vt:lpstr>
      <vt:lpstr>Začiatok revolúcie v roku 1848</vt:lpstr>
      <vt:lpstr>Začiatok revolúcie v roku 1848</vt:lpstr>
      <vt:lpstr>Začiatok revolúcie v roku 1848</vt:lpstr>
      <vt:lpstr>Začiatok revolúcie v roku 1848</vt:lpstr>
      <vt:lpstr>Prezentace aplikace PowerPoint</vt:lpstr>
      <vt:lpstr>Začiatok revolúcie v roku 1848</vt:lpstr>
      <vt:lpstr>Povstanie Slovákov v rokoch 1848/49</vt:lpstr>
      <vt:lpstr>Povstanie Slovákov v rokoch 1848/49</vt:lpstr>
      <vt:lpstr>Povstanie Slovákov v rokoch 1848/49</vt:lpstr>
      <vt:lpstr>Povstanie Slovákov v rokoch 1848/49</vt:lpstr>
      <vt:lpstr>Povstanie Slovákov v rokoch 1848/49</vt:lpstr>
      <vt:lpstr>Povstanie Slovákov v rokoch 1848/49</vt:lpstr>
      <vt:lpstr>Povstanie Slovákov v rokoch 1848/49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NA CESTE  K MODERNÝM NÁRODOM</dc:title>
  <dc:creator>Erika</dc:creator>
  <cp:lastModifiedBy>marek</cp:lastModifiedBy>
  <cp:revision>677</cp:revision>
  <dcterms:created xsi:type="dcterms:W3CDTF">2018-10-01T08:13:13Z</dcterms:created>
  <dcterms:modified xsi:type="dcterms:W3CDTF">2020-04-14T14:27:54Z</dcterms:modified>
</cp:coreProperties>
</file>