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12" r:id="rId15"/>
    <p:sldId id="309" r:id="rId16"/>
    <p:sldId id="310" r:id="rId17"/>
    <p:sldId id="284" r:id="rId18"/>
    <p:sldId id="321" r:id="rId19"/>
    <p:sldId id="264" r:id="rId20"/>
    <p:sldId id="313" r:id="rId21"/>
    <p:sldId id="285" r:id="rId22"/>
    <p:sldId id="269" r:id="rId23"/>
    <p:sldId id="314" r:id="rId24"/>
    <p:sldId id="288" r:id="rId25"/>
    <p:sldId id="272" r:id="rId26"/>
    <p:sldId id="317" r:id="rId27"/>
    <p:sldId id="318" r:id="rId28"/>
    <p:sldId id="319" r:id="rId29"/>
    <p:sldId id="320" r:id="rId30"/>
    <p:sldId id="322" r:id="rId31"/>
    <p:sldId id="315" r:id="rId32"/>
    <p:sldId id="289" r:id="rId33"/>
    <p:sldId id="323" r:id="rId34"/>
    <p:sldId id="324" r:id="rId35"/>
    <p:sldId id="327" r:id="rId36"/>
    <p:sldId id="328" r:id="rId37"/>
    <p:sldId id="270" r:id="rId38"/>
    <p:sldId id="316" r:id="rId39"/>
    <p:sldId id="293" r:id="rId40"/>
    <p:sldId id="325" r:id="rId41"/>
    <p:sldId id="326" r:id="rId42"/>
    <p:sldId id="294" r:id="rId43"/>
    <p:sldId id="295" r:id="rId44"/>
    <p:sldId id="266" r:id="rId45"/>
    <p:sldId id="276" r:id="rId46"/>
    <p:sldId id="282" r:id="rId47"/>
    <p:sldId id="329" r:id="rId48"/>
    <p:sldId id="330" r:id="rId49"/>
    <p:sldId id="274" r:id="rId50"/>
    <p:sldId id="277" r:id="rId51"/>
    <p:sldId id="291" r:id="rId52"/>
    <p:sldId id="292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D8A593ED-BF56-4B89-8BCC-589773CD87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2979CD1-C735-469F-AE1D-78BB2FBE21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63D76-87B1-4F3C-A006-3DF892B68FD1}" type="datetimeFigureOut">
              <a:rPr lang="pl-PL" smtClean="0"/>
              <a:t>21.06.2022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9346110-4D5B-4862-ACFF-5EB1D159C8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F486CED2-69D4-444A-A31D-F2E0C7B481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02033-A015-466C-9F93-93E353A990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284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F59B1-731A-4454-93B1-738D2FBD9376}" type="datetimeFigureOut">
              <a:rPr lang="pl-PL" smtClean="0"/>
              <a:t>21.06.2022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8B148-1BFF-4B4D-BF9C-6771861B9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82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8B148-1BFF-4B4D-BF9C-6771861B99E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90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EF74BD7-44D9-4AFD-A9CE-14AB230C525A}" type="datetime1">
              <a:rPr lang="pl-PL" smtClean="0"/>
              <a:t>21.06.2022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34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9582-D0E3-403E-9768-B2B0CA1C37BE}" type="datetime1">
              <a:rPr lang="pl-PL" smtClean="0"/>
              <a:t>21.06.2022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878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F7F2-787E-4C4D-949D-4D8DA6F5C3CF}" type="datetime1">
              <a:rPr lang="pl-PL" smtClean="0"/>
              <a:t>21.06.2022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614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ED09-27C3-4698-9ABF-50A03A31B45F}" type="datetime1">
              <a:rPr lang="pl-PL" smtClean="0"/>
              <a:t>21.06.2022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98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A2F1-B19C-4467-B37A-D0CE29350708}" type="datetime1">
              <a:rPr lang="pl-PL" smtClean="0"/>
              <a:t>21.06.2022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436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C7BC-4D7C-4EF9-A8D2-1CF416325BC1}" type="datetime1">
              <a:rPr lang="pl-PL" smtClean="0"/>
              <a:t>21.06.2022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23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ED04-29AC-43EC-BF40-A1C5AD77F0E6}" type="datetime1">
              <a:rPr lang="pl-PL" smtClean="0"/>
              <a:t>21.06.2022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67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175-2B7E-47C7-8FFA-A7A9E206799E}" type="datetime1">
              <a:rPr lang="pl-PL" smtClean="0"/>
              <a:t>21.06.2022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57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9DC2-E5A4-4B87-A024-27EE42C6C797}" type="datetime1">
              <a:rPr lang="pl-PL" smtClean="0"/>
              <a:t>21.06.2022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607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D397-D594-4ADF-9DC7-E8FC5DDE18CA}" type="datetime1">
              <a:rPr lang="pl-PL" smtClean="0"/>
              <a:t>21.06.2022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008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F9D8842-DE82-4C23-99BC-F5F5011B8D1B}" type="datetime1">
              <a:rPr lang="pl-PL" smtClean="0"/>
              <a:t>21.06.2022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71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0764A73-4E45-4784-88D2-D83258044491}" type="datetime1">
              <a:rPr lang="pl-PL" smtClean="0"/>
              <a:t>21.06.2022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582E69F-8A74-444D-8EB6-F136AB0A2F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782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A97919-6B7C-40AD-B1C1-93E7DB84C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618" y="2563523"/>
            <a:ext cx="9068586" cy="1184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900" dirty="0" smtClean="0">
                <a:solidFill>
                  <a:schemeClr val="bg1"/>
                </a:solidFill>
              </a:rPr>
              <a:t>SANDOMIERSKI EKNOMIK ZDOBYWA MOBILNOŚCI ZAWODOWE W HISZPANII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 </a:t>
            </a:r>
            <a:endParaRPr lang="pl-PL" sz="4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931CB6B-935D-4749-B7E0-798C1C8B2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0003" y="4990454"/>
            <a:ext cx="9228201" cy="862342"/>
          </a:xfrm>
        </p:spPr>
        <p:txBody>
          <a:bodyPr/>
          <a:lstStyle/>
          <a:p>
            <a:pPr algn="ctr"/>
            <a:r>
              <a:rPr lang="pl-PL" b="1" i="1" dirty="0" smtClean="0"/>
              <a:t>Sevilla 29.05.2021 – 19.06.2021</a:t>
            </a:r>
            <a:endParaRPr lang="pl-PL" b="1" i="1" dirty="0"/>
          </a:p>
        </p:txBody>
      </p:sp>
      <p:pic>
        <p:nvPicPr>
          <p:cNvPr id="5" name="Obraz 4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039683" y="3597674"/>
            <a:ext cx="827054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</a:t>
            </a:r>
            <a:r>
              <a:rPr lang="pl-PL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Międzynarodowa mobilność edukacyjna uczniów i absolwentów oraz kadry kształcenia zawodowego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realizowanego ze środków PO WER na zasadach Programu Erasmus+ </a:t>
            </a: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sektor Kształcenie i szkolenia zawodowe</a:t>
            </a: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34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752169" y="1831601"/>
            <a:ext cx="3932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altLang="pl-PL" sz="3200" b="1" dirty="0">
                <a:solidFill>
                  <a:schemeClr val="bg1"/>
                </a:solidFill>
              </a:rPr>
              <a:t>REKRUTACJA DO STAŻU</a:t>
            </a:r>
          </a:p>
        </p:txBody>
      </p:sp>
      <p:pic>
        <p:nvPicPr>
          <p:cNvPr id="3" name="Obraz 2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818866" y="2664558"/>
            <a:ext cx="97990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dirty="0">
                <a:solidFill>
                  <a:schemeClr val="bg1"/>
                </a:solidFill>
              </a:rPr>
              <a:t>Regulamin rekrutacji dla uczestników stażu oraz skład komisji był dostępny na stronie internetowej </a:t>
            </a:r>
            <a:r>
              <a:rPr lang="pl-PL" altLang="pl-PL" sz="2400" dirty="0" smtClean="0">
                <a:solidFill>
                  <a:schemeClr val="bg1"/>
                </a:solidFill>
              </a:rPr>
              <a:t>szkoły.</a:t>
            </a:r>
            <a:endParaRPr lang="pl-PL" altLang="pl-PL" sz="2400" dirty="0">
              <a:solidFill>
                <a:schemeClr val="bg1"/>
              </a:solidFill>
            </a:endParaRPr>
          </a:p>
          <a:p>
            <a:endParaRPr lang="pl-PL" altLang="pl-PL" sz="2400" dirty="0">
              <a:solidFill>
                <a:schemeClr val="bg1"/>
              </a:solidFill>
            </a:endParaRPr>
          </a:p>
          <a:p>
            <a:r>
              <a:rPr lang="pl-PL" altLang="pl-PL" sz="2400" dirty="0">
                <a:solidFill>
                  <a:schemeClr val="bg1"/>
                </a:solidFill>
              </a:rPr>
              <a:t>Podstawowym kryterium naboru były: średnia ocen semestralnych, ocena z zachowania, znajomość języka angielskiego na poziomie średnio zaawansowanym, rozmowa kwalifikacyjna.</a:t>
            </a:r>
          </a:p>
          <a:p>
            <a:endParaRPr lang="pl-PL" altLang="pl-PL" sz="2400" dirty="0">
              <a:solidFill>
                <a:schemeClr val="bg1"/>
              </a:solidFill>
            </a:endParaRPr>
          </a:p>
          <a:p>
            <a:r>
              <a:rPr lang="pl-PL" altLang="pl-PL" sz="2400" dirty="0">
                <a:solidFill>
                  <a:schemeClr val="bg1"/>
                </a:solidFill>
              </a:rPr>
              <a:t>Po zsumowaniu wszystkich punktów powstała lista uczniów, na podstawie której Komisja Rekrutacyjna wyłoniła grupę </a:t>
            </a:r>
            <a:r>
              <a:rPr lang="pl-PL" altLang="pl-PL" sz="2400" dirty="0" smtClean="0">
                <a:solidFill>
                  <a:schemeClr val="bg1"/>
                </a:solidFill>
              </a:rPr>
              <a:t>20 </a:t>
            </a:r>
            <a:r>
              <a:rPr lang="pl-PL" altLang="pl-PL" sz="2400" dirty="0">
                <a:solidFill>
                  <a:schemeClr val="bg1"/>
                </a:solidFill>
              </a:rPr>
              <a:t>osób oraz grupę </a:t>
            </a:r>
            <a:r>
              <a:rPr lang="pl-PL" altLang="pl-PL" sz="2400" dirty="0" smtClean="0">
                <a:solidFill>
                  <a:schemeClr val="bg1"/>
                </a:solidFill>
              </a:rPr>
              <a:t>rezerwową.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4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3753618" y="1793359"/>
            <a:ext cx="3656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pl-PL" sz="2800" b="1" dirty="0">
                <a:solidFill>
                  <a:schemeClr val="bg1"/>
                </a:solidFill>
              </a:rPr>
              <a:t>DZIAŁANIA W PROJEKCIE</a:t>
            </a:r>
          </a:p>
        </p:txBody>
      </p:sp>
      <p:sp>
        <p:nvSpPr>
          <p:cNvPr id="5" name="Prostokąt 4"/>
          <p:cNvSpPr/>
          <p:nvPr/>
        </p:nvSpPr>
        <p:spPr>
          <a:xfrm>
            <a:off x="1105469" y="2795476"/>
            <a:ext cx="99492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dirty="0">
                <a:solidFill>
                  <a:schemeClr val="bg1"/>
                </a:solidFill>
              </a:rPr>
              <a:t>Przygotowanie uczestników do stażu przebiegało w następujących dziedzinach:</a:t>
            </a:r>
          </a:p>
          <a:p>
            <a:endParaRPr lang="pl-PL" altLang="pl-PL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>
                <a:solidFill>
                  <a:schemeClr val="bg1"/>
                </a:solidFill>
              </a:rPr>
              <a:t> </a:t>
            </a:r>
            <a:r>
              <a:rPr lang="pl-PL" altLang="pl-PL" sz="2400" dirty="0" smtClean="0">
                <a:solidFill>
                  <a:schemeClr val="bg1"/>
                </a:solidFill>
              </a:rPr>
              <a:t>zajęcia języka hiszpańskiego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 smtClean="0">
                <a:solidFill>
                  <a:schemeClr val="bg1"/>
                </a:solidFill>
              </a:rPr>
              <a:t> zajęcia języka angielskiego</a:t>
            </a:r>
            <a:endParaRPr lang="pl-PL" altLang="pl-PL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>
                <a:solidFill>
                  <a:schemeClr val="bg1"/>
                </a:solidFill>
              </a:rPr>
              <a:t> </a:t>
            </a:r>
            <a:r>
              <a:rPr lang="pl-PL" altLang="pl-PL" sz="2400" dirty="0" smtClean="0">
                <a:solidFill>
                  <a:schemeClr val="bg1"/>
                </a:solidFill>
              </a:rPr>
              <a:t>zajęcia kulturowe</a:t>
            </a:r>
            <a:endParaRPr lang="pl-PL" altLang="pl-PL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>
                <a:solidFill>
                  <a:schemeClr val="bg1"/>
                </a:solidFill>
              </a:rPr>
              <a:t> </a:t>
            </a:r>
            <a:r>
              <a:rPr lang="pl-PL" altLang="pl-PL" sz="2400" dirty="0" smtClean="0">
                <a:solidFill>
                  <a:schemeClr val="bg1"/>
                </a:solidFill>
              </a:rPr>
              <a:t>zajęcia pedagogiczne</a:t>
            </a:r>
            <a:endParaRPr lang="pl-PL" altLang="pl-PL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>
                <a:solidFill>
                  <a:schemeClr val="bg1"/>
                </a:solidFill>
              </a:rPr>
              <a:t> </a:t>
            </a:r>
            <a:r>
              <a:rPr lang="pl-PL" altLang="pl-PL" sz="2400" dirty="0" smtClean="0">
                <a:solidFill>
                  <a:schemeClr val="bg1"/>
                </a:solidFill>
              </a:rPr>
              <a:t>zajęcia BHP i pierwszej pomocy</a:t>
            </a:r>
            <a:endParaRPr lang="pl-PL" alt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2955853" y="1852262"/>
            <a:ext cx="6023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800" b="1" dirty="0">
                <a:solidFill>
                  <a:schemeClr val="bg1"/>
                </a:solidFill>
              </a:rPr>
              <a:t>PRZYGOTOWANIE </a:t>
            </a:r>
            <a:r>
              <a:rPr lang="pl-PL" altLang="pl-PL" sz="2800" b="1" dirty="0" smtClean="0">
                <a:solidFill>
                  <a:schemeClr val="bg1"/>
                </a:solidFill>
              </a:rPr>
              <a:t>JĘZYKOWE HISZPAŃSKI </a:t>
            </a:r>
            <a:endParaRPr lang="pl-PL" altLang="pl-PL" sz="2800" b="1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69198" y="2375482"/>
            <a:ext cx="82705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dirty="0">
                <a:solidFill>
                  <a:schemeClr val="bg1"/>
                </a:solidFill>
              </a:rPr>
              <a:t>Przygotowanie językowe uczniów odbyło się przed ich wyjazdem do </a:t>
            </a:r>
            <a:r>
              <a:rPr lang="pl-PL" altLang="pl-PL" sz="2400" dirty="0" smtClean="0">
                <a:solidFill>
                  <a:schemeClr val="bg1"/>
                </a:solidFill>
              </a:rPr>
              <a:t>Sevilli </a:t>
            </a:r>
            <a:r>
              <a:rPr lang="pl-PL" altLang="pl-PL" sz="2400" dirty="0">
                <a:solidFill>
                  <a:schemeClr val="bg1"/>
                </a:solidFill>
              </a:rPr>
              <a:t>w formie kursu z języka </a:t>
            </a:r>
            <a:r>
              <a:rPr lang="pl-PL" altLang="pl-PL" sz="2400" dirty="0" smtClean="0">
                <a:solidFill>
                  <a:schemeClr val="bg1"/>
                </a:solidFill>
              </a:rPr>
              <a:t>hiszpańskiego  </a:t>
            </a:r>
            <a:r>
              <a:rPr lang="pl-PL" altLang="pl-PL" sz="2400" dirty="0">
                <a:solidFill>
                  <a:schemeClr val="bg1"/>
                </a:solidFill>
              </a:rPr>
              <a:t>niezbędnego podczas pobytu </a:t>
            </a:r>
            <a:r>
              <a:rPr lang="pl-PL" altLang="pl-PL" sz="2400" dirty="0" smtClean="0">
                <a:solidFill>
                  <a:schemeClr val="bg1"/>
                </a:solidFill>
              </a:rPr>
              <a:t>w Hiszpanii </a:t>
            </a:r>
            <a:r>
              <a:rPr lang="pl-PL" altLang="pl-PL" sz="2400" dirty="0">
                <a:solidFill>
                  <a:schemeClr val="bg1"/>
                </a:solidFill>
              </a:rPr>
              <a:t>oraz </a:t>
            </a:r>
            <a:r>
              <a:rPr lang="pl-PL" altLang="pl-PL" sz="2400" dirty="0" smtClean="0">
                <a:solidFill>
                  <a:schemeClr val="bg1"/>
                </a:solidFill>
              </a:rPr>
              <a:t>języka hiszpańskiego</a:t>
            </a:r>
            <a:r>
              <a:rPr lang="pl-PL" altLang="pl-PL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400" dirty="0" smtClean="0">
                <a:solidFill>
                  <a:schemeClr val="bg1"/>
                </a:solidFill>
              </a:rPr>
              <a:t> </a:t>
            </a:r>
            <a:r>
              <a:rPr lang="pl-PL" altLang="pl-PL" sz="2400" dirty="0">
                <a:solidFill>
                  <a:schemeClr val="bg1"/>
                </a:solidFill>
              </a:rPr>
              <a:t>zawodowego z zakresu - ekonomii, logistyki, </a:t>
            </a:r>
            <a:r>
              <a:rPr lang="pl-PL" altLang="pl-PL" sz="2400" dirty="0" smtClean="0">
                <a:solidFill>
                  <a:schemeClr val="bg1"/>
                </a:solidFill>
              </a:rPr>
              <a:t>informatyki i grafiki.</a:t>
            </a:r>
          </a:p>
          <a:p>
            <a:r>
              <a:rPr lang="pl-PL" altLang="pl-PL" sz="2400" dirty="0" smtClean="0">
                <a:solidFill>
                  <a:schemeClr val="bg1"/>
                </a:solidFill>
              </a:rPr>
              <a:t>W Sevilli kontynuowana była nauka języka hiszpańskiego w formie kursu.</a:t>
            </a:r>
            <a:r>
              <a:rPr lang="pl-PL" altLang="pl-PL" sz="2400" dirty="0">
                <a:solidFill>
                  <a:schemeClr val="bg1"/>
                </a:solidFill>
              </a:rPr>
              <a:t/>
            </a:r>
            <a:br>
              <a:rPr lang="pl-PL" altLang="pl-PL" sz="2400" dirty="0">
                <a:solidFill>
                  <a:schemeClr val="bg1"/>
                </a:solidFill>
              </a:rPr>
            </a:br>
            <a:endParaRPr lang="pl-PL" altLang="pl-PL" sz="2400" dirty="0">
              <a:solidFill>
                <a:schemeClr val="bg1"/>
              </a:solidFill>
            </a:endParaRPr>
          </a:p>
          <a:p>
            <a:r>
              <a:rPr lang="pl-PL" altLang="pl-PL" sz="2400" dirty="0">
                <a:solidFill>
                  <a:schemeClr val="bg1"/>
                </a:solidFill>
              </a:rPr>
              <a:t>W celu zwiększenia efektywności zajęć oraz ułatwienia uczestnikom stażu posługiwania się językiem </a:t>
            </a:r>
            <a:r>
              <a:rPr lang="pl-PL" altLang="pl-PL" sz="2400" dirty="0" smtClean="0">
                <a:solidFill>
                  <a:schemeClr val="bg1"/>
                </a:solidFill>
              </a:rPr>
              <a:t>hiszpańskim </a:t>
            </a:r>
            <a:r>
              <a:rPr lang="pl-PL" altLang="pl-PL" sz="2400" dirty="0">
                <a:solidFill>
                  <a:schemeClr val="bg1"/>
                </a:solidFill>
              </a:rPr>
              <a:t>w miejscu pobytu, zakupiono rozmówki </a:t>
            </a:r>
            <a:r>
              <a:rPr lang="pl-PL" altLang="pl-PL" sz="2400" dirty="0" smtClean="0">
                <a:solidFill>
                  <a:schemeClr val="bg1"/>
                </a:solidFill>
              </a:rPr>
              <a:t>hiszpańskie i przewodniki.</a:t>
            </a:r>
            <a:endParaRPr lang="pl-PL" altLang="pl-PL" sz="24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38" y="3379654"/>
            <a:ext cx="2618762" cy="34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5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2849798" y="1811319"/>
            <a:ext cx="6018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800" b="1" dirty="0">
                <a:solidFill>
                  <a:schemeClr val="bg1"/>
                </a:solidFill>
              </a:rPr>
              <a:t>PRZYGOTOWANIE JĘZYKOWE </a:t>
            </a:r>
            <a:r>
              <a:rPr lang="pl-PL" altLang="pl-PL" sz="2800" b="1" dirty="0" smtClean="0">
                <a:solidFill>
                  <a:schemeClr val="bg1"/>
                </a:solidFill>
              </a:rPr>
              <a:t>ANGIELSKI </a:t>
            </a:r>
            <a:endParaRPr lang="pl-PL" altLang="pl-PL" sz="2800" b="1" dirty="0">
              <a:solidFill>
                <a:schemeClr val="bg1"/>
              </a:solidFill>
            </a:endParaRPr>
          </a:p>
        </p:txBody>
      </p:sp>
      <p:pic>
        <p:nvPicPr>
          <p:cNvPr id="4" name="Obraz 6" descr="Obraz zawierający osoba, ściana, wewnątrz, podłoże&#10;&#10;Opis wygenerowany automatycznie">
            <a:extLst>
              <a:ext uri="{FF2B5EF4-FFF2-40B4-BE49-F238E27FC236}">
                <a16:creationId xmlns="" xmlns:a16="http://schemas.microsoft.com/office/drawing/2014/main" id="{65C25DB2-AA29-43F7-AF36-A265FAED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3" y="2539953"/>
            <a:ext cx="5405438" cy="404177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490952" y="2833352"/>
            <a:ext cx="53739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Przygotowanie z języka angielskiego </a:t>
            </a: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polegało na przygotowaniu przez każdego </a:t>
            </a: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stażystę CV oraz rozszerzenie  wiedzy</a:t>
            </a: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na temat języka branżowego  </a:t>
            </a: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niezbędnego podczas odbywania stażu </a:t>
            </a: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w firmach  hiszpańskich.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62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81120" y="1879559"/>
            <a:ext cx="4561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800" b="1" dirty="0">
                <a:solidFill>
                  <a:schemeClr val="bg1"/>
                </a:solidFill>
              </a:rPr>
              <a:t>PRZYGOTOWANIE KULTUROWE</a:t>
            </a:r>
          </a:p>
        </p:txBody>
      </p:sp>
      <p:pic>
        <p:nvPicPr>
          <p:cNvPr id="3" name="Obraz 2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757450" y="2643327"/>
            <a:ext cx="8679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dirty="0">
                <a:solidFill>
                  <a:schemeClr val="bg1"/>
                </a:solidFill>
              </a:rPr>
              <a:t>Przeprowadzone zostało w dwóch etapach:</a:t>
            </a:r>
          </a:p>
          <a:p>
            <a:endParaRPr lang="pl-PL" altLang="pl-PL" sz="24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b="1" dirty="0">
                <a:solidFill>
                  <a:schemeClr val="bg1"/>
                </a:solidFill>
              </a:rPr>
              <a:t> krajowym </a:t>
            </a:r>
            <a:r>
              <a:rPr lang="pl-PL" altLang="pl-PL" sz="2400" dirty="0">
                <a:solidFill>
                  <a:schemeClr val="bg1"/>
                </a:solidFill>
              </a:rPr>
              <a:t>- mające na celu zapoznanie uczestników stażu z kulturą </a:t>
            </a:r>
            <a:r>
              <a:rPr lang="pl-PL" altLang="pl-PL" sz="2400" dirty="0" smtClean="0">
                <a:solidFill>
                  <a:schemeClr val="bg1"/>
                </a:solidFill>
              </a:rPr>
              <a:t>Hiszpanii, </a:t>
            </a:r>
            <a:r>
              <a:rPr lang="pl-PL" altLang="pl-PL" sz="2400" dirty="0">
                <a:solidFill>
                  <a:schemeClr val="bg1"/>
                </a:solidFill>
              </a:rPr>
              <a:t>panującymi tam zwyczajami, tradycjami, stylem życia </a:t>
            </a:r>
            <a:r>
              <a:rPr lang="pl-PL" altLang="pl-PL" sz="2400" dirty="0" smtClean="0">
                <a:solidFill>
                  <a:schemeClr val="bg1"/>
                </a:solidFill>
              </a:rPr>
              <a:t>Hiszpanów. </a:t>
            </a:r>
            <a:endParaRPr lang="pl-PL" altLang="pl-PL" sz="2400" dirty="0">
              <a:solidFill>
                <a:schemeClr val="bg1"/>
              </a:solidFill>
            </a:endParaRPr>
          </a:p>
          <a:p>
            <a:endParaRPr lang="pl-PL" altLang="pl-PL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i="1" dirty="0">
                <a:solidFill>
                  <a:schemeClr val="bg1"/>
                </a:solidFill>
              </a:rPr>
              <a:t> </a:t>
            </a:r>
            <a:r>
              <a:rPr lang="pl-PL" altLang="pl-PL" sz="2400" b="1" dirty="0">
                <a:solidFill>
                  <a:schemeClr val="bg1"/>
                </a:solidFill>
              </a:rPr>
              <a:t>zagranicznym </a:t>
            </a:r>
            <a:r>
              <a:rPr lang="pl-PL" altLang="pl-PL" sz="2400" dirty="0">
                <a:solidFill>
                  <a:schemeClr val="bg1"/>
                </a:solidFill>
              </a:rPr>
              <a:t>- przeprowadzone przez </a:t>
            </a:r>
            <a:r>
              <a:rPr lang="pl-PL" altLang="pl-PL" sz="2400" dirty="0" smtClean="0">
                <a:solidFill>
                  <a:schemeClr val="bg1"/>
                </a:solidFill>
              </a:rPr>
              <a:t>partnera </a:t>
            </a:r>
            <a:r>
              <a:rPr lang="pl-PL" altLang="pl-PL" sz="2400" dirty="0">
                <a:solidFill>
                  <a:schemeClr val="bg1"/>
                </a:solidFill>
              </a:rPr>
              <a:t>projektu, </a:t>
            </a:r>
            <a:r>
              <a:rPr lang="pl-PL" altLang="pl-PL" sz="2400" dirty="0" smtClean="0">
                <a:solidFill>
                  <a:schemeClr val="bg1"/>
                </a:solidFill>
              </a:rPr>
              <a:t>który zorganizował </a:t>
            </a:r>
            <a:r>
              <a:rPr lang="pl-PL" altLang="pl-PL" sz="2400" dirty="0">
                <a:solidFill>
                  <a:schemeClr val="bg1"/>
                </a:solidFill>
              </a:rPr>
              <a:t>wycieczki do </a:t>
            </a:r>
            <a:r>
              <a:rPr lang="pl-PL" altLang="pl-PL" sz="2400" dirty="0" smtClean="0">
                <a:solidFill>
                  <a:schemeClr val="bg1"/>
                </a:solidFill>
              </a:rPr>
              <a:t>Malagi i </a:t>
            </a:r>
            <a:r>
              <a:rPr lang="pl-PL" altLang="pl-PL" sz="2400" dirty="0" err="1" smtClean="0">
                <a:solidFill>
                  <a:schemeClr val="bg1"/>
                </a:solidFill>
              </a:rPr>
              <a:t>Taviry</a:t>
            </a:r>
            <a:r>
              <a:rPr lang="pl-PL" alt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426" y="3188320"/>
            <a:ext cx="2752260" cy="366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9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42" y="632991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4269206" y="2985027"/>
            <a:ext cx="58218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Zajęcia z BHP i pierwszej pomocy polegały na zapoznaniu młodzieży </a:t>
            </a:r>
            <a:br>
              <a:rPr lang="pl-PL" altLang="pl-PL" sz="2400" dirty="0">
                <a:solidFill>
                  <a:schemeClr val="bg1"/>
                </a:solidFill>
              </a:rPr>
            </a:br>
            <a:r>
              <a:rPr lang="pl-PL" altLang="pl-PL" sz="2400" dirty="0">
                <a:solidFill>
                  <a:schemeClr val="bg1"/>
                </a:solidFill>
              </a:rPr>
              <a:t>z udzielaniem pierwszej pomocy oraz z podstawowymi zasadami BHP </a:t>
            </a:r>
            <a:endParaRPr lang="pl-PL" alt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altLang="pl-PL" sz="2400" dirty="0" smtClean="0">
                <a:solidFill>
                  <a:schemeClr val="bg1"/>
                </a:solidFill>
              </a:rPr>
              <a:t>stosowanymi </a:t>
            </a:r>
            <a:r>
              <a:rPr lang="pl-PL" altLang="pl-PL" sz="2400" dirty="0">
                <a:solidFill>
                  <a:schemeClr val="bg1"/>
                </a:solidFill>
              </a:rPr>
              <a:t>w miejscu pracy.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4493458" y="2001195"/>
            <a:ext cx="537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chemeClr val="bg1"/>
                </a:solidFill>
              </a:rPr>
              <a:t>ZAJĘCIA Z </a:t>
            </a:r>
            <a:r>
              <a:rPr lang="pl-PL" altLang="pl-PL" sz="2800" b="1" dirty="0" smtClean="0">
                <a:solidFill>
                  <a:schemeClr val="bg1"/>
                </a:solidFill>
              </a:rPr>
              <a:t>BHP I PIERWSZEJ POMOCY</a:t>
            </a:r>
            <a:endParaRPr lang="pl-PL" altLang="pl-PL" sz="2800" b="1" dirty="0">
              <a:solidFill>
                <a:schemeClr val="bg1"/>
              </a:solidFill>
            </a:endParaRPr>
          </a:p>
        </p:txBody>
      </p:sp>
      <p:pic>
        <p:nvPicPr>
          <p:cNvPr id="5" name="Obraz 5" descr="Obraz zawierający tekst, wewnątrz, dokument&#10;&#10;Opis wygenerowany automatycznie">
            <a:extLst>
              <a:ext uri="{FF2B5EF4-FFF2-40B4-BE49-F238E27FC236}">
                <a16:creationId xmlns="" xmlns:a16="http://schemas.microsoft.com/office/drawing/2014/main" id="{EBD1E737-5145-4238-A43D-7A4ABFC87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" r="12903" b="2377"/>
          <a:stretch/>
        </p:blipFill>
        <p:spPr>
          <a:xfrm>
            <a:off x="1187261" y="2262805"/>
            <a:ext cx="1801813" cy="4041775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4800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3351250" y="1988740"/>
            <a:ext cx="5020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chemeClr val="bg1"/>
                </a:solidFill>
              </a:rPr>
              <a:t>PRZYGOTOWANIE PEDAGOGICZNE</a:t>
            </a:r>
          </a:p>
        </p:txBody>
      </p:sp>
      <p:sp>
        <p:nvSpPr>
          <p:cNvPr id="4" name="Prostokąt 3"/>
          <p:cNvSpPr/>
          <p:nvPr/>
        </p:nvSpPr>
        <p:spPr>
          <a:xfrm>
            <a:off x="1105469" y="2846022"/>
            <a:ext cx="93623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Głównym celem zajęć było wzajemne poznanie się uczestników wyjazdu, wzmocnienie poczucia własnej wartości  i przygotowanie do umiejętnego poradzenia sobie w trudnej psychologicznie sytuacji rozstania </a:t>
            </a:r>
            <a:br>
              <a:rPr lang="pl-PL" altLang="pl-PL" sz="2400" dirty="0">
                <a:solidFill>
                  <a:schemeClr val="bg1"/>
                </a:solidFill>
              </a:rPr>
            </a:br>
            <a:r>
              <a:rPr lang="pl-PL" altLang="pl-PL" sz="2400" dirty="0">
                <a:solidFill>
                  <a:schemeClr val="bg1"/>
                </a:solidFill>
              </a:rPr>
              <a:t>z bliskimi. Ważnym elementem zajęć były warsztaty radzenia sobie ze stresem w obcym środowisku. Uczestnicy projektu nabywali umiejętności min. współpracy w grupie, radzenia sobie w sytuacjach trudnych i stresujących, walki ze stereotypami, wiary we własne możliwości. </a:t>
            </a:r>
          </a:p>
        </p:txBody>
      </p:sp>
    </p:spTree>
    <p:extLst>
      <p:ext uri="{BB962C8B-B14F-4D97-AF65-F5344CB8AC3E}">
        <p14:creationId xmlns:p14="http://schemas.microsoft.com/office/powerpoint/2010/main" val="41581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Staże zawodowe w Hiszpanii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94831" y="1787857"/>
            <a:ext cx="3562066" cy="4626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000" dirty="0" smtClean="0"/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Dnia 29.05.2021 roku o godzinie 24.00 w ramach projektu </a:t>
            </a:r>
            <a:r>
              <a:rPr lang="pl-PL" b="1" dirty="0" smtClean="0">
                <a:solidFill>
                  <a:schemeClr val="bg1"/>
                </a:solidFill>
              </a:rPr>
              <a:t>„SANDOMIERSKI EKONOMIK ZDOBYWA MOBILNOŚCI ZAWODOWE W HISZPANII” </a:t>
            </a:r>
            <a:r>
              <a:rPr lang="pl-PL" dirty="0" smtClean="0">
                <a:solidFill>
                  <a:schemeClr val="bg1"/>
                </a:solidFill>
              </a:rPr>
              <a:t>wyruszyliśmy na trzy tygodniowy staż zagraniczny do Sevilli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5" name="Obraz 4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443932"/>
            <a:ext cx="9512489" cy="9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Obraz zawierający okno, samochód, siedzenie, łuk&#10;&#10;Opis wygenerowany automatycznie">
            <a:extLst>
              <a:ext uri="{FF2B5EF4-FFF2-40B4-BE49-F238E27FC236}">
                <a16:creationId xmlns="" xmlns:a16="http://schemas.microsoft.com/office/drawing/2014/main" id="{30359711-76C0-4C9C-9C35-80D0CB9A3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0" y="1585451"/>
            <a:ext cx="3806825" cy="5105400"/>
          </a:xfrm>
          <a:prstGeom prst="rect">
            <a:avLst/>
          </a:prstGeom>
        </p:spPr>
      </p:pic>
      <p:pic>
        <p:nvPicPr>
          <p:cNvPr id="7" name="Obraz 4">
            <a:extLst>
              <a:ext uri="{FF2B5EF4-FFF2-40B4-BE49-F238E27FC236}">
                <a16:creationId xmlns="" xmlns:a16="http://schemas.microsoft.com/office/drawing/2014/main" id="{12E3A480-F33E-4C98-A0C9-63C159307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849" y="1437758"/>
            <a:ext cx="24701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7" y="2321370"/>
            <a:ext cx="5885828" cy="3519871"/>
          </a:xfrm>
          <a:prstGeom prst="rect">
            <a:avLst/>
          </a:prstGeom>
        </p:spPr>
      </p:pic>
      <p:pic>
        <p:nvPicPr>
          <p:cNvPr id="4" name="Obraz 3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443932"/>
            <a:ext cx="9512489" cy="9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679" y="1856095"/>
            <a:ext cx="3918720" cy="34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1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470DC91D-C437-4DF9-98D3-60E722DD043F}"/>
              </a:ext>
            </a:extLst>
          </p:cNvPr>
          <p:cNvSpPr/>
          <p:nvPr/>
        </p:nvSpPr>
        <p:spPr>
          <a:xfrm>
            <a:off x="609600" y="60007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xmlns="" id="{BA58CB5C-EE2A-43D2-8516-2482C94E0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0" y="793501"/>
            <a:ext cx="2556000" cy="189545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A24EA34F-5C11-44B8-B974-D8828748D3A9}"/>
              </a:ext>
            </a:extLst>
          </p:cNvPr>
          <p:cNvSpPr/>
          <p:nvPr/>
        </p:nvSpPr>
        <p:spPr>
          <a:xfrm>
            <a:off x="609600" y="324726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Zagraniczne praktyki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xmlns="" id="{67FD1DB8-6005-45F7-B608-BE315922128B}"/>
              </a:ext>
            </a:extLst>
          </p:cNvPr>
          <p:cNvSpPr/>
          <p:nvPr/>
        </p:nvSpPr>
        <p:spPr>
          <a:xfrm>
            <a:off x="4818001" y="600075"/>
            <a:ext cx="6213600" cy="492949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xmlns="" id="{B55EE349-EA55-4E87-AF1B-407A4B6F7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49" y="932685"/>
            <a:ext cx="5683703" cy="426427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A61DC6BB-19E4-461B-AC29-C07B38053E53}"/>
              </a:ext>
            </a:extLst>
          </p:cNvPr>
          <p:cNvSpPr/>
          <p:nvPr/>
        </p:nvSpPr>
        <p:spPr>
          <a:xfrm>
            <a:off x="609600" y="5529569"/>
            <a:ext cx="10485119" cy="881432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Nasze praktyki rozpoczęły się wylotem 29 maja 2021, trwały do 19 czerwca 2021</a:t>
            </a:r>
            <a:r>
              <a:rPr lang="pl-PL" dirty="0" smtClean="0"/>
              <a:t>. Wzięły w nich udział uczniowie z klas 3 Technikum Logistyczne, 3 Technikum Informatyczne oraz 2 Technikum Ekonomiczne, 3 </a:t>
            </a:r>
            <a:r>
              <a:rPr lang="pl-PL" dirty="0"/>
              <a:t>T</a:t>
            </a:r>
            <a:r>
              <a:rPr lang="pl-PL" dirty="0" smtClean="0"/>
              <a:t>echnikum Poligrafii i Grafiki Cyfrowej</a:t>
            </a:r>
            <a:endParaRPr lang="pl-PL" dirty="0"/>
          </a:p>
        </p:txBody>
      </p:sp>
      <p:pic>
        <p:nvPicPr>
          <p:cNvPr id="9" name="Obraz 8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00" y="75951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8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05469" y="1997839"/>
            <a:ext cx="97854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 smtClean="0">
                <a:solidFill>
                  <a:schemeClr val="bg1"/>
                </a:solidFill>
              </a:rPr>
              <a:t>Zespół </a:t>
            </a:r>
            <a:r>
              <a:rPr lang="pl-PL" altLang="pl-PL" sz="2400" b="1" dirty="0">
                <a:solidFill>
                  <a:schemeClr val="bg1"/>
                </a:solidFill>
              </a:rPr>
              <a:t>Szkół Ekonomicznych </a:t>
            </a:r>
          </a:p>
          <a:p>
            <a:pPr algn="ctr"/>
            <a:r>
              <a:rPr lang="pl-PL" altLang="pl-PL" sz="2400" b="1" dirty="0">
                <a:solidFill>
                  <a:schemeClr val="bg1"/>
                </a:solidFill>
              </a:rPr>
              <a:t>im. Eugeniusza Kwiatkowskiego  </a:t>
            </a:r>
            <a:r>
              <a:rPr lang="pl-PL" altLang="pl-PL" sz="2400" b="1" dirty="0" smtClean="0">
                <a:solidFill>
                  <a:schemeClr val="bg1"/>
                </a:solidFill>
              </a:rPr>
              <a:t>w </a:t>
            </a:r>
            <a:r>
              <a:rPr lang="pl-PL" altLang="pl-PL" sz="2400" b="1" dirty="0">
                <a:solidFill>
                  <a:schemeClr val="bg1"/>
                </a:solidFill>
              </a:rPr>
              <a:t>Sandomierzu</a:t>
            </a:r>
          </a:p>
          <a:p>
            <a:pPr algn="ctr"/>
            <a:endParaRPr lang="pl-PL" altLang="pl-PL" sz="2400" dirty="0">
              <a:solidFill>
                <a:schemeClr val="bg1"/>
              </a:solidFill>
            </a:endParaRPr>
          </a:p>
          <a:p>
            <a:pPr algn="ctr"/>
            <a:endParaRPr lang="pl-PL" altLang="pl-PL" sz="2400" dirty="0">
              <a:solidFill>
                <a:schemeClr val="bg1"/>
              </a:solidFill>
            </a:endParaRPr>
          </a:p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Beneficjent Projektu:</a:t>
            </a:r>
          </a:p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 Dyrektor Szkoły mgr Iwona Korona – Smardz</a:t>
            </a:r>
          </a:p>
          <a:p>
            <a:pPr algn="ctr"/>
            <a:endParaRPr lang="pl-PL" altLang="pl-PL" sz="2400" dirty="0">
              <a:solidFill>
                <a:schemeClr val="bg1"/>
              </a:solidFill>
            </a:endParaRPr>
          </a:p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Koordynator Projektu:</a:t>
            </a:r>
            <a:r>
              <a:rPr lang="pl-PL" altLang="pl-PL" sz="2400" dirty="0"/>
              <a:t> </a:t>
            </a:r>
          </a:p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mgr Magdalena Kubiak</a:t>
            </a:r>
          </a:p>
        </p:txBody>
      </p:sp>
      <p:pic>
        <p:nvPicPr>
          <p:cNvPr id="5" name="Obraz 4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logo now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1364" r="12053" b="2728"/>
          <a:stretch>
            <a:fillRect/>
          </a:stretch>
        </p:blipFill>
        <p:spPr bwMode="auto">
          <a:xfrm>
            <a:off x="9766962" y="4525506"/>
            <a:ext cx="1701784" cy="1737828"/>
          </a:xfrm>
          <a:prstGeom prst="ellipse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55839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105469" y="2413338"/>
            <a:ext cx="95124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Uczennice z klasy logistycznej odbywały praktyki w </a:t>
            </a:r>
            <a:r>
              <a:rPr lang="pl-PL" sz="2400" dirty="0" err="1">
                <a:solidFill>
                  <a:schemeClr val="bg1"/>
                </a:solidFill>
              </a:rPr>
              <a:t>outlecie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Markaride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Sklepy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znajdują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trzech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różnych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częściach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Sewilli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Calle</a:t>
            </a:r>
            <a:r>
              <a:rPr lang="en-US" sz="2400" dirty="0">
                <a:solidFill>
                  <a:schemeClr val="bg1"/>
                </a:solidFill>
              </a:rPr>
              <a:t> San Eloy, </a:t>
            </a:r>
            <a:r>
              <a:rPr lang="en-US" sz="2400" dirty="0" err="1">
                <a:solidFill>
                  <a:schemeClr val="bg1"/>
                </a:solidFill>
              </a:rPr>
              <a:t>Calle</a:t>
            </a:r>
            <a:r>
              <a:rPr lang="en-US" sz="2400" dirty="0">
                <a:solidFill>
                  <a:schemeClr val="bg1"/>
                </a:solidFill>
              </a:rPr>
              <a:t> Luis </a:t>
            </a:r>
            <a:r>
              <a:rPr lang="en-US" sz="2400" dirty="0" err="1">
                <a:solidFill>
                  <a:schemeClr val="bg1"/>
                </a:solidFill>
              </a:rPr>
              <a:t>Montoto</a:t>
            </a:r>
            <a:r>
              <a:rPr lang="en-US" sz="2400" dirty="0">
                <a:solidFill>
                  <a:schemeClr val="bg1"/>
                </a:solidFill>
              </a:rPr>
              <a:t>, a </a:t>
            </a:r>
            <a:r>
              <a:rPr lang="en-US" sz="2400" dirty="0" err="1">
                <a:solidFill>
                  <a:schemeClr val="bg1"/>
                </a:solidFill>
              </a:rPr>
              <a:t>także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Calle</a:t>
            </a:r>
            <a:r>
              <a:rPr lang="en-US" sz="2400" dirty="0">
                <a:solidFill>
                  <a:schemeClr val="bg1"/>
                </a:solidFill>
              </a:rPr>
              <a:t> Rosario. W </a:t>
            </a:r>
            <a:r>
              <a:rPr lang="en-US" sz="2400" dirty="0" err="1">
                <a:solidFill>
                  <a:schemeClr val="bg1"/>
                </a:solidFill>
              </a:rPr>
              <a:t>pierwszych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dwóch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sklepach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sprzedawana</a:t>
            </a:r>
            <a:r>
              <a:rPr lang="en-US" sz="2400" dirty="0">
                <a:solidFill>
                  <a:schemeClr val="bg1"/>
                </a:solidFill>
              </a:rPr>
              <a:t> jest </a:t>
            </a:r>
            <a:r>
              <a:rPr lang="en-US" sz="2400" dirty="0" err="1">
                <a:solidFill>
                  <a:schemeClr val="bg1"/>
                </a:solidFill>
              </a:rPr>
              <a:t>odzież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wyrafinowana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natomiast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ofercie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sklepu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znajdującego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Calle</a:t>
            </a:r>
            <a:r>
              <a:rPr lang="en-US" sz="2400" dirty="0">
                <a:solidFill>
                  <a:schemeClr val="bg1"/>
                </a:solidFill>
              </a:rPr>
              <a:t> Rosario </a:t>
            </a:r>
            <a:r>
              <a:rPr lang="en-US" sz="2400" dirty="0" err="1">
                <a:solidFill>
                  <a:schemeClr val="bg1"/>
                </a:solidFill>
              </a:rPr>
              <a:t>znajdują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ubrania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równie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wysokiej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jakości</a:t>
            </a:r>
            <a:r>
              <a:rPr lang="en-US" sz="2400" dirty="0">
                <a:solidFill>
                  <a:schemeClr val="bg1"/>
                </a:solidFill>
              </a:rPr>
              <a:t>, ale w </a:t>
            </a:r>
            <a:r>
              <a:rPr lang="en-US" sz="2400" dirty="0" err="1">
                <a:solidFill>
                  <a:schemeClr val="bg1"/>
                </a:solidFill>
              </a:rPr>
              <a:t>bardziej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ekonomicznych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cenach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7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tretch>
            <a:fillRect/>
          </a:stretch>
        </p:blipFill>
        <p:spPr>
          <a:xfrm>
            <a:off x="3786466" y="2278124"/>
            <a:ext cx="2825352" cy="37671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20765" y="1584929"/>
            <a:ext cx="1944133" cy="25923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1815" y="1894649"/>
            <a:ext cx="2726640" cy="36356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73942" y="3712467"/>
            <a:ext cx="2225263" cy="2967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8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6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470DC91D-C437-4DF9-98D3-60E722DD043F}"/>
              </a:ext>
            </a:extLst>
          </p:cNvPr>
          <p:cNvSpPr/>
          <p:nvPr/>
        </p:nvSpPr>
        <p:spPr>
          <a:xfrm>
            <a:off x="609600" y="60007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A24EA34F-5C11-44B8-B974-D8828748D3A9}"/>
              </a:ext>
            </a:extLst>
          </p:cNvPr>
          <p:cNvSpPr/>
          <p:nvPr/>
        </p:nvSpPr>
        <p:spPr>
          <a:xfrm>
            <a:off x="609600" y="324726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72FCAAF-FC05-4332-9200-8D3EA2DD9397}"/>
              </a:ext>
            </a:extLst>
          </p:cNvPr>
          <p:cNvSpPr/>
          <p:nvPr/>
        </p:nvSpPr>
        <p:spPr>
          <a:xfrm>
            <a:off x="4601475" y="60007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169A67B3-DE71-4DB9-807C-0B2DE0C2B5EC}"/>
              </a:ext>
            </a:extLst>
          </p:cNvPr>
          <p:cNvSpPr/>
          <p:nvPr/>
        </p:nvSpPr>
        <p:spPr>
          <a:xfrm>
            <a:off x="7171425" y="60007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2C5F879-A30F-4651-83E3-311EBA2B7EC7}"/>
              </a:ext>
            </a:extLst>
          </p:cNvPr>
          <p:cNvSpPr/>
          <p:nvPr/>
        </p:nvSpPr>
        <p:spPr>
          <a:xfrm>
            <a:off x="4601476" y="4629150"/>
            <a:ext cx="4852350" cy="90041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Czas w pracy wspólnie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F19550D2-A478-4764-BE93-08CCD44DB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94" y="1150875"/>
            <a:ext cx="1884062" cy="255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EDB5E8E7-06A2-44CE-AD68-BDB9F7493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0" y="800099"/>
            <a:ext cx="2556000" cy="188225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xmlns="" id="{555B152C-92BA-4A18-8CB7-C54104DF7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14" y="1150875"/>
            <a:ext cx="1902322" cy="255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xmlns="" id="{C58856CD-3E48-43CA-B25D-BDBB787EB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60" y="3441614"/>
            <a:ext cx="2559640" cy="18936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42277925-881D-4C3A-9756-E17E6722705A}"/>
              </a:ext>
            </a:extLst>
          </p:cNvPr>
          <p:cNvSpPr/>
          <p:nvPr/>
        </p:nvSpPr>
        <p:spPr>
          <a:xfrm>
            <a:off x="414293" y="5872935"/>
            <a:ext cx="10161870" cy="5380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Razem staraliśmy się komunikować, aby uzyskać dobre oceny końcowe.</a:t>
            </a:r>
          </a:p>
        </p:txBody>
      </p:sp>
      <p:pic>
        <p:nvPicPr>
          <p:cNvPr id="14" name="Obraz 13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74" y="0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105469" y="2274838"/>
            <a:ext cx="95124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Uczniowie z klasy logistycznej odbywali praktyki w sklepie spożywczym. </a:t>
            </a:r>
            <a:r>
              <a:rPr lang="en-US" sz="2400" dirty="0" err="1">
                <a:solidFill>
                  <a:schemeClr val="bg1"/>
                </a:solidFill>
              </a:rPr>
              <a:t>Sklepy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znajdują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w centrum </a:t>
            </a:r>
            <a:r>
              <a:rPr lang="en-US" sz="2400" dirty="0" err="1">
                <a:solidFill>
                  <a:schemeClr val="bg1"/>
                </a:solidFill>
              </a:rPr>
              <a:t>Sewilli</a:t>
            </a:r>
            <a:r>
              <a:rPr lang="en-US" sz="2400" dirty="0">
                <a:solidFill>
                  <a:schemeClr val="bg1"/>
                </a:solidFill>
              </a:rPr>
              <a:t>, a </a:t>
            </a:r>
            <a:r>
              <a:rPr lang="en-US" sz="2400" dirty="0" err="1">
                <a:solidFill>
                  <a:schemeClr val="bg1"/>
                </a:solidFill>
              </a:rPr>
              <a:t>jego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właścicielem</a:t>
            </a:r>
            <a:r>
              <a:rPr lang="en-US" sz="2400" dirty="0">
                <a:solidFill>
                  <a:schemeClr val="bg1"/>
                </a:solidFill>
              </a:rPr>
              <a:t> jest Blas Casas Gómez, </a:t>
            </a:r>
            <a:r>
              <a:rPr lang="en-US" sz="2400" dirty="0" err="1">
                <a:solidFill>
                  <a:schemeClr val="bg1"/>
                </a:solidFill>
              </a:rPr>
              <a:t>który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otworzył</a:t>
            </a:r>
            <a:r>
              <a:rPr lang="en-US" sz="2400" dirty="0">
                <a:solidFill>
                  <a:schemeClr val="bg1"/>
                </a:solidFill>
              </a:rPr>
              <a:t> go w </a:t>
            </a:r>
            <a:r>
              <a:rPr lang="en-US" sz="2400" dirty="0" err="1">
                <a:solidFill>
                  <a:schemeClr val="bg1"/>
                </a:solidFill>
              </a:rPr>
              <a:t>marcu</a:t>
            </a:r>
            <a:r>
              <a:rPr lang="en-US" sz="2400" dirty="0">
                <a:solidFill>
                  <a:schemeClr val="bg1"/>
                </a:solidFill>
              </a:rPr>
              <a:t> 2017 </a:t>
            </a:r>
            <a:r>
              <a:rPr lang="en-US" sz="2400" dirty="0" err="1">
                <a:solidFill>
                  <a:schemeClr val="bg1"/>
                </a:solidFill>
              </a:rPr>
              <a:t>roku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Główną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zasadą</a:t>
            </a:r>
            <a:r>
              <a:rPr lang="en-US" sz="2400" dirty="0">
                <a:solidFill>
                  <a:schemeClr val="bg1"/>
                </a:solidFill>
              </a:rPr>
              <a:t> Carrefour Express jest </a:t>
            </a:r>
            <a:r>
              <a:rPr lang="en-US" sz="2400" dirty="0" err="1">
                <a:solidFill>
                  <a:schemeClr val="bg1"/>
                </a:solidFill>
              </a:rPr>
              <a:t>zapewnienie</a:t>
            </a:r>
            <a:r>
              <a:rPr lang="en-US" sz="2400" dirty="0">
                <a:solidFill>
                  <a:schemeClr val="bg1"/>
                </a:solidFill>
              </a:rPr>
              <a:t> „</a:t>
            </a:r>
            <a:r>
              <a:rPr lang="en-US" sz="2400" dirty="0" err="1">
                <a:solidFill>
                  <a:schemeClr val="bg1"/>
                </a:solidFill>
              </a:rPr>
              <a:t>niskich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co </a:t>
            </a:r>
            <a:r>
              <a:rPr lang="en-US" sz="2400" dirty="0" err="1">
                <a:solidFill>
                  <a:schemeClr val="bg1"/>
                </a:solidFill>
              </a:rPr>
              <a:t>dzień</a:t>
            </a:r>
            <a:r>
              <a:rPr lang="en-US" sz="2400" dirty="0">
                <a:solidFill>
                  <a:schemeClr val="bg1"/>
                </a:solidFill>
              </a:rPr>
              <a:t>”, </a:t>
            </a:r>
            <a:r>
              <a:rPr lang="en-US" sz="2400" dirty="0" err="1">
                <a:solidFill>
                  <a:schemeClr val="bg1"/>
                </a:solidFill>
              </a:rPr>
              <a:t>oferując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jednocześnie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wygodne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przyjemne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zakupy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Utrzymuje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markę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grupy</a:t>
            </a:r>
            <a:r>
              <a:rPr lang="en-US" sz="2400" dirty="0">
                <a:solidFill>
                  <a:schemeClr val="bg1"/>
                </a:solidFill>
              </a:rPr>
              <a:t> Carrefour, </a:t>
            </a:r>
            <a:r>
              <a:rPr lang="en-US" sz="2400" dirty="0" err="1">
                <a:solidFill>
                  <a:schemeClr val="bg1"/>
                </a:solidFill>
              </a:rPr>
              <a:t>wychodząc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naprzeciw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oczekiwaniom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klientów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zakresie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zapewniania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najlepszej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ceny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obsługi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jakości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4702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Carrefour Express</a:t>
            </a:r>
            <a:endParaRPr lang="pl-PL" dirty="0"/>
          </a:p>
        </p:txBody>
      </p:sp>
      <p:pic>
        <p:nvPicPr>
          <p:cNvPr id="5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2" y="1877017"/>
            <a:ext cx="3009138" cy="250339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37" y="1877017"/>
            <a:ext cx="2228713" cy="2968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0615" y="3789881"/>
            <a:ext cx="1912919" cy="2552670"/>
          </a:xfrm>
          <a:prstGeom prst="rect">
            <a:avLst/>
          </a:prstGeom>
        </p:spPr>
      </p:pic>
      <p:pic>
        <p:nvPicPr>
          <p:cNvPr id="8" name="Obraz 4" descr="Obraz zawierający tekst, osoba, wewnątrz, stojące&#10;&#10;Opis wygenerowany automatycznie">
            <a:extLst>
              <a:ext uri="{FF2B5EF4-FFF2-40B4-BE49-F238E27FC236}">
                <a16:creationId xmlns:a16="http://schemas.microsoft.com/office/drawing/2014/main" xmlns="" id="{CF49AD15-8833-4166-B855-22D61CB63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37" b="2"/>
          <a:stretch/>
        </p:blipFill>
        <p:spPr>
          <a:xfrm>
            <a:off x="7386515" y="3035325"/>
            <a:ext cx="2236457" cy="3307226"/>
          </a:xfrm>
          <a:prstGeom prst="rect">
            <a:avLst/>
          </a:prstGeom>
        </p:spPr>
      </p:pic>
      <p:pic>
        <p:nvPicPr>
          <p:cNvPr id="9" name="Obraz 7" descr="Obraz zawierający tekst, osoba, mężczyzna, wewnątrz&#10;&#10;Opis wygenerowany automatycznie">
            <a:extLst>
              <a:ext uri="{FF2B5EF4-FFF2-40B4-BE49-F238E27FC236}">
                <a16:creationId xmlns:a16="http://schemas.microsoft.com/office/drawing/2014/main" xmlns="" id="{15D6928F-1B52-4D89-B787-53C8BDB6E3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27" r="-1" b="15721"/>
          <a:stretch/>
        </p:blipFill>
        <p:spPr>
          <a:xfrm>
            <a:off x="4258379" y="1968530"/>
            <a:ext cx="3084025" cy="2785952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470DC91D-C437-4DF9-98D3-60E722DD043F}"/>
              </a:ext>
            </a:extLst>
          </p:cNvPr>
          <p:cNvSpPr/>
          <p:nvPr/>
        </p:nvSpPr>
        <p:spPr>
          <a:xfrm>
            <a:off x="609600" y="60007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A24EA34F-5C11-44B8-B974-D8828748D3A9}"/>
              </a:ext>
            </a:extLst>
          </p:cNvPr>
          <p:cNvSpPr/>
          <p:nvPr/>
        </p:nvSpPr>
        <p:spPr>
          <a:xfrm>
            <a:off x="609600" y="324726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72FCAAF-FC05-4332-9200-8D3EA2DD9397}"/>
              </a:ext>
            </a:extLst>
          </p:cNvPr>
          <p:cNvSpPr/>
          <p:nvPr/>
        </p:nvSpPr>
        <p:spPr>
          <a:xfrm>
            <a:off x="4601475" y="60007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169A67B3-DE71-4DB9-807C-0B2DE0C2B5EC}"/>
              </a:ext>
            </a:extLst>
          </p:cNvPr>
          <p:cNvSpPr/>
          <p:nvPr/>
        </p:nvSpPr>
        <p:spPr>
          <a:xfrm>
            <a:off x="7171425" y="60007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2C5F879-A30F-4651-83E3-311EBA2B7EC7}"/>
              </a:ext>
            </a:extLst>
          </p:cNvPr>
          <p:cNvSpPr/>
          <p:nvPr/>
        </p:nvSpPr>
        <p:spPr>
          <a:xfrm>
            <a:off x="4601476" y="4629150"/>
            <a:ext cx="4852350" cy="90041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Czas w pracy razem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9A160C6E-B5D4-4EB4-A705-35E25A496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67" y="1150875"/>
            <a:ext cx="1893516" cy="255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34D1FA5A-3A32-4149-8499-1E552A802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11" y="1150875"/>
            <a:ext cx="1884927" cy="255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61FD013A-9374-4A03-920D-69E7EE68C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0" y="791376"/>
            <a:ext cx="2556000" cy="189970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2DD01982-3B93-4B4F-A3FB-65E9BB9D6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0" y="3429000"/>
            <a:ext cx="2556000" cy="190462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FFF82FCF-E5B7-45B6-91E0-EA7EE432BCA4}"/>
              </a:ext>
            </a:extLst>
          </p:cNvPr>
          <p:cNvSpPr/>
          <p:nvPr/>
        </p:nvSpPr>
        <p:spPr>
          <a:xfrm>
            <a:off x="414293" y="5872935"/>
            <a:ext cx="10161870" cy="5380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Współpraca była kluczem do wzajemnej integracji oraz pomocy zakładom.</a:t>
            </a:r>
          </a:p>
        </p:txBody>
      </p:sp>
      <p:pic>
        <p:nvPicPr>
          <p:cNvPr id="18" name="Obraz 17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29" y="55563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15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2402005" y="3002507"/>
            <a:ext cx="794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569493" y="2210937"/>
            <a:ext cx="8598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Uczennica klasy logistycznej odbywała staż w firmie </a:t>
            </a:r>
            <a:r>
              <a:rPr lang="en-US" sz="2400" dirty="0" smtClean="0">
                <a:solidFill>
                  <a:schemeClr val="bg1"/>
                </a:solidFill>
              </a:rPr>
              <a:t>Bonita </a:t>
            </a:r>
            <a:r>
              <a:rPr lang="en-US" sz="2400" dirty="0">
                <a:solidFill>
                  <a:schemeClr val="bg1"/>
                </a:solidFill>
              </a:rPr>
              <a:t>Rides S.L. to </a:t>
            </a:r>
            <a:r>
              <a:rPr lang="en-US" sz="2400" dirty="0" err="1">
                <a:solidFill>
                  <a:schemeClr val="bg1"/>
                </a:solidFill>
              </a:rPr>
              <a:t>marka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odzieżowa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branży</a:t>
            </a:r>
            <a:r>
              <a:rPr lang="en-US" sz="2400" dirty="0">
                <a:solidFill>
                  <a:schemeClr val="bg1"/>
                </a:solidFill>
              </a:rPr>
              <a:t> retail, </a:t>
            </a:r>
            <a:r>
              <a:rPr lang="en-US" sz="2400" dirty="0" err="1">
                <a:solidFill>
                  <a:schemeClr val="bg1"/>
                </a:solidFill>
              </a:rPr>
              <a:t>która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powstała</a:t>
            </a:r>
            <a:r>
              <a:rPr lang="en-US" sz="2400" dirty="0">
                <a:solidFill>
                  <a:schemeClr val="bg1"/>
                </a:solidFill>
              </a:rPr>
              <a:t> w 2014 </a:t>
            </a:r>
            <a:r>
              <a:rPr lang="en-US" sz="2400" dirty="0" err="1">
                <a:solidFill>
                  <a:schemeClr val="bg1"/>
                </a:solidFill>
              </a:rPr>
              <a:t>roku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dzielnicy</a:t>
            </a:r>
            <a:r>
              <a:rPr lang="en-US" sz="2400" dirty="0">
                <a:solidFill>
                  <a:schemeClr val="bg1"/>
                </a:solidFill>
              </a:rPr>
              <a:t> Nuevo </a:t>
            </a:r>
            <a:r>
              <a:rPr lang="en-US" sz="2400" dirty="0" err="1">
                <a:solidFill>
                  <a:schemeClr val="bg1"/>
                </a:solidFill>
              </a:rPr>
              <a:t>Torneo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przemysłowej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dzielnicy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północnej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części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Sewilli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Calle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Hidrologia</a:t>
            </a:r>
            <a:r>
              <a:rPr lang="en-US" sz="2400" dirty="0">
                <a:solidFill>
                  <a:schemeClr val="bg1"/>
                </a:solidFill>
              </a:rPr>
              <a:t>). </a:t>
            </a:r>
            <a:r>
              <a:rPr lang="en-US" sz="2400" dirty="0" err="1">
                <a:solidFill>
                  <a:schemeClr val="bg1"/>
                </a:solidFill>
              </a:rPr>
              <a:t>Jej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kluczowe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zasady</a:t>
            </a:r>
            <a:r>
              <a:rPr lang="en-US" sz="2400" dirty="0">
                <a:solidFill>
                  <a:schemeClr val="bg1"/>
                </a:solidFill>
              </a:rPr>
              <a:t> to </a:t>
            </a:r>
            <a:r>
              <a:rPr lang="en-US" sz="2400" dirty="0" err="1">
                <a:solidFill>
                  <a:schemeClr val="bg1"/>
                </a:solidFill>
              </a:rPr>
              <a:t>nowoczesność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jakość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dopracowane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wzornictwo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produktów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Ich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produkty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wytwarzane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Hiszpanii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sprzedawane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głównie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ich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sklepie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internetowym</a:t>
            </a:r>
            <a:r>
              <a:rPr lang="en-US" sz="2400" dirty="0">
                <a:solidFill>
                  <a:schemeClr val="bg1"/>
                </a:solidFill>
              </a:rPr>
              <a:t>, ale </a:t>
            </a:r>
            <a:r>
              <a:rPr lang="en-US" sz="2400" dirty="0" err="1">
                <a:solidFill>
                  <a:schemeClr val="bg1"/>
                </a:solidFill>
              </a:rPr>
              <a:t>są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również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dostępne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niektórych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sklepach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Sewilli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Tarifie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68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7">
            <a:extLst>
              <a:ext uri="{FF2B5EF4-FFF2-40B4-BE49-F238E27FC236}">
                <a16:creationId xmlns="" xmlns:a16="http://schemas.microsoft.com/office/drawing/2014/main" id="{714549D8-4AB7-4124-9C54-A869AB69C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6" r="4" b="14348"/>
          <a:stretch/>
        </p:blipFill>
        <p:spPr>
          <a:xfrm>
            <a:off x="204716" y="1381848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4" name="Obraz 6" descr="Obraz zawierający tekst, wewnątrz, osoba, biurko&#10;&#10;Opis wygenerowany automatycznie">
            <a:extLst>
              <a:ext uri="{FF2B5EF4-FFF2-40B4-BE49-F238E27FC236}">
                <a16:creationId xmlns="" xmlns:a16="http://schemas.microsoft.com/office/drawing/2014/main" id="{FAA85980-5C9E-4F2A-AEC9-F7BA9FEA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80" r="4" b="17623"/>
          <a:stretch/>
        </p:blipFill>
        <p:spPr>
          <a:xfrm>
            <a:off x="4885666" y="1555086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5" name="Obraz 5" descr="Obraz zawierający tekst, osoba&#10;&#10;Opis wygenerowany automatycznie">
            <a:extLst>
              <a:ext uri="{FF2B5EF4-FFF2-40B4-BE49-F238E27FC236}">
                <a16:creationId xmlns="" xmlns:a16="http://schemas.microsoft.com/office/drawing/2014/main" id="{AB985A0B-2D44-4984-B78B-525C5BD7F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25" r="-3" b="7973"/>
          <a:stretch/>
        </p:blipFill>
        <p:spPr>
          <a:xfrm>
            <a:off x="3464142" y="3892122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6" name="Obraz 4" descr="Obraz zawierający zewnętrzne, osoba, osoby, pozujący&#10;&#10;Opis wygenerowany automatycznie">
            <a:extLst>
              <a:ext uri="{FF2B5EF4-FFF2-40B4-BE49-F238E27FC236}">
                <a16:creationId xmlns="" xmlns:a16="http://schemas.microsoft.com/office/drawing/2014/main" id="{7197E42B-097D-474D-B8F2-4EF4673247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40"/>
          <a:stretch/>
        </p:blipFill>
        <p:spPr>
          <a:xfrm>
            <a:off x="7475711" y="1555086"/>
            <a:ext cx="4716289" cy="530291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4641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925528" y="2598113"/>
            <a:ext cx="98723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Uczennice klasy logistycznej odbywały staż w firmie </a:t>
            </a:r>
            <a:r>
              <a:rPr lang="en-US" sz="2400" dirty="0" err="1" smtClean="0">
                <a:solidFill>
                  <a:schemeClr val="bg1"/>
                </a:solidFill>
              </a:rPr>
              <a:t>Buganvilla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Moda</a:t>
            </a:r>
            <a:r>
              <a:rPr lang="en-US" sz="2400" dirty="0">
                <a:solidFill>
                  <a:schemeClr val="bg1"/>
                </a:solidFill>
              </a:rPr>
              <a:t> SL to </a:t>
            </a:r>
            <a:r>
              <a:rPr lang="en-US" sz="2400" dirty="0" err="1">
                <a:solidFill>
                  <a:schemeClr val="bg1"/>
                </a:solidFill>
              </a:rPr>
              <a:t>sieć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sklepów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odzieżowych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specjalizująca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odzieży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damskiej</a:t>
            </a:r>
            <a:r>
              <a:rPr lang="pl-PL" sz="2400" dirty="0" smtClean="0">
                <a:solidFill>
                  <a:schemeClr val="bg1"/>
                </a:solidFill>
              </a:rPr>
              <a:t>. W </a:t>
            </a:r>
            <a:r>
              <a:rPr lang="en-US" sz="2400" dirty="0" err="1" smtClean="0">
                <a:solidFill>
                  <a:schemeClr val="bg1"/>
                </a:solidFill>
              </a:rPr>
              <a:t>sklepach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sprzedawana</a:t>
            </a:r>
            <a:r>
              <a:rPr lang="en-US" sz="2400" dirty="0">
                <a:solidFill>
                  <a:schemeClr val="bg1"/>
                </a:solidFill>
              </a:rPr>
              <a:t> jest </a:t>
            </a:r>
            <a:r>
              <a:rPr lang="en-US" sz="2400" dirty="0" err="1">
                <a:solidFill>
                  <a:schemeClr val="bg1"/>
                </a:solidFill>
              </a:rPr>
              <a:t>wyrafinowana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odzież</a:t>
            </a:r>
            <a:r>
              <a:rPr lang="pl-PL" sz="2400" dirty="0">
                <a:solidFill>
                  <a:schemeClr val="bg1"/>
                </a:solidFill>
              </a:rPr>
              <a:t>,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są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tam </a:t>
            </a:r>
            <a:r>
              <a:rPr lang="en-US" sz="2400" dirty="0" err="1" smtClean="0">
                <a:solidFill>
                  <a:schemeClr val="bg1"/>
                </a:solidFill>
              </a:rPr>
              <a:t>ubrania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wysokiej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jakości</a:t>
            </a:r>
            <a:r>
              <a:rPr lang="en-US" sz="2400" dirty="0">
                <a:solidFill>
                  <a:schemeClr val="bg1"/>
                </a:solidFill>
              </a:rPr>
              <a:t>, ale w </a:t>
            </a:r>
            <a:r>
              <a:rPr lang="en-US" sz="2400" dirty="0" err="1">
                <a:solidFill>
                  <a:schemeClr val="bg1"/>
                </a:solidFill>
              </a:rPr>
              <a:t>bardziej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ekonomicznych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cenach</a:t>
            </a:r>
            <a:r>
              <a:rPr lang="en-US" sz="2400" dirty="0">
                <a:solidFill>
                  <a:schemeClr val="bg1"/>
                </a:solidFill>
              </a:rPr>
              <a:t>. Ta </a:t>
            </a:r>
            <a:r>
              <a:rPr lang="en-US" sz="2400" dirty="0" err="1">
                <a:solidFill>
                  <a:schemeClr val="bg1"/>
                </a:solidFill>
              </a:rPr>
              <a:t>sieć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sklepów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sprzedaje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głównie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stroje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co </a:t>
            </a:r>
            <a:r>
              <a:rPr lang="en-US" sz="2400" dirty="0" err="1">
                <a:solidFill>
                  <a:schemeClr val="bg1"/>
                </a:solidFill>
              </a:rPr>
              <a:t>dzień</a:t>
            </a:r>
            <a:r>
              <a:rPr lang="en-US" sz="2400" dirty="0">
                <a:solidFill>
                  <a:schemeClr val="bg1"/>
                </a:solidFill>
              </a:rPr>
              <a:t>, a </a:t>
            </a:r>
            <a:r>
              <a:rPr lang="en-US" sz="2400" dirty="0" err="1">
                <a:solidFill>
                  <a:schemeClr val="bg1"/>
                </a:solidFill>
              </a:rPr>
              <a:t>także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oferuje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szeroką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gamę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dodatków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takich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torebki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biżuteria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czy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buty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8014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44" y="3554963"/>
            <a:ext cx="2272770" cy="303036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4" y="1649856"/>
            <a:ext cx="2565215" cy="34202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53" y="1499420"/>
            <a:ext cx="2268023" cy="30240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90" y="1950522"/>
            <a:ext cx="2599240" cy="34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3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2041122" y="2167116"/>
            <a:ext cx="8576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3200" dirty="0">
                <a:solidFill>
                  <a:schemeClr val="bg1"/>
                </a:solidFill>
              </a:rPr>
              <a:t>Instytucją wspomagającą realizację podjętych działań było biuro EUROMIND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151063" y="3372148"/>
            <a:ext cx="7716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Instytucja ta wyszukała miejsca praktyk zawodowych,  zapewniła zakwaterowanie uczniów oraz wyżywienie, a także koordynowała całość pobytu za granicą.</a:t>
            </a:r>
          </a:p>
        </p:txBody>
      </p:sp>
      <p:pic>
        <p:nvPicPr>
          <p:cNvPr id="7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96" y="4885899"/>
            <a:ext cx="2899379" cy="12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52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apchat-1535462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891" y="1626203"/>
            <a:ext cx="2549933" cy="5072074"/>
          </a:xfrm>
          <a:prstGeom prst="rect">
            <a:avLst/>
          </a:prstGeom>
        </p:spPr>
      </p:pic>
      <p:pic>
        <p:nvPicPr>
          <p:cNvPr id="3" name="Obraz 2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Snapchat-13602169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1581" y="1626203"/>
            <a:ext cx="2000264" cy="3978727"/>
          </a:xfrm>
          <a:prstGeom prst="rect">
            <a:avLst/>
          </a:prstGeom>
        </p:spPr>
      </p:pic>
      <p:pic>
        <p:nvPicPr>
          <p:cNvPr id="5" name="Obraz 4" descr="Snapchat-20131599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9428" y="1626203"/>
            <a:ext cx="2438275" cy="4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17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378424" y="2136339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Uczennica klasy ekonomicznej odbyła praktyki  w firmie </a:t>
            </a:r>
            <a:r>
              <a:rPr lang="pl-PL" sz="2400" dirty="0" err="1">
                <a:solidFill>
                  <a:schemeClr val="bg1"/>
                </a:solidFill>
              </a:rPr>
              <a:t>Educademia</a:t>
            </a:r>
            <a:r>
              <a:rPr lang="pl-PL" sz="2400" dirty="0">
                <a:solidFill>
                  <a:schemeClr val="bg1"/>
                </a:solidFill>
              </a:rPr>
              <a:t> S.C. Jest to psychopedagogiczna jednostka wsparcia dla wysokich wyników edukacyjnych i sukcesu szkolnego. Znajduje się w </a:t>
            </a:r>
            <a:r>
              <a:rPr lang="pl-PL" sz="2400" dirty="0" err="1">
                <a:solidFill>
                  <a:schemeClr val="bg1"/>
                </a:solidFill>
              </a:rPr>
              <a:t>Montequinto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                     (</a:t>
            </a:r>
            <a:r>
              <a:rPr lang="pl-PL" sz="2400" dirty="0" err="1" smtClean="0">
                <a:solidFill>
                  <a:schemeClr val="bg1"/>
                </a:solidFill>
              </a:rPr>
              <a:t>Avenida</a:t>
            </a:r>
            <a:r>
              <a:rPr lang="pl-PL" sz="2400" dirty="0" smtClean="0">
                <a:solidFill>
                  <a:schemeClr val="bg1"/>
                </a:solidFill>
              </a:rPr>
              <a:t>  Madre </a:t>
            </a:r>
            <a:r>
              <a:rPr lang="pl-PL" sz="2400" dirty="0">
                <a:solidFill>
                  <a:schemeClr val="bg1"/>
                </a:solidFill>
              </a:rPr>
              <a:t>Paula </a:t>
            </a:r>
            <a:r>
              <a:rPr lang="pl-PL" sz="2400" dirty="0" err="1">
                <a:solidFill>
                  <a:schemeClr val="bg1"/>
                </a:solidFill>
              </a:rPr>
              <a:t>Montalt</a:t>
            </a:r>
            <a:r>
              <a:rPr lang="pl-PL" sz="2400" dirty="0">
                <a:solidFill>
                  <a:schemeClr val="bg1"/>
                </a:solidFill>
              </a:rPr>
              <a:t>). Firma edukacyjna koncentruje swoje usługi bardzo profesjonalnie i skutecznie na uczniach szkół podstawowych, średnich i maturalnych. Poświęcony jest przede wszystkim przygotowaniu swoich studentów do dostępu do studiów wyższych i ponadprzeciętnych stopni. </a:t>
            </a:r>
          </a:p>
        </p:txBody>
      </p:sp>
    </p:spTree>
    <p:extLst>
      <p:ext uri="{BB962C8B-B14F-4D97-AF65-F5344CB8AC3E}">
        <p14:creationId xmlns:p14="http://schemas.microsoft.com/office/powerpoint/2010/main" val="1350278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Educademia S.C.</a:t>
            </a:r>
            <a:endParaRPr lang="pl-PL" dirty="0"/>
          </a:p>
        </p:txBody>
      </p:sp>
      <p:pic>
        <p:nvPicPr>
          <p:cNvPr id="5" name="Obraz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63811" y="1877015"/>
            <a:ext cx="2949177" cy="39322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63051" y="1990651"/>
            <a:ext cx="2683136" cy="37049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74198" y="2014194"/>
            <a:ext cx="3053616" cy="32915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7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2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105469" y="2059044"/>
            <a:ext cx="95124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kern="50" dirty="0" smtClean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Uczennica Technikum ekonomicznego odbywała staż w Centro </a:t>
            </a: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Educativo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NOAVI (C.E. NOAVI SL) to centrum edukacyjne, które jest zaangażowane w szkolenie i rozwój ludzi, zapewniając harmonijną </a:t>
            </a:r>
            <a:r>
              <a:rPr lang="pl-PL" sz="2400" kern="50" dirty="0" smtClean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i 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integralną edukację. Centrum edukacyjne zostało założone przez </a:t>
            </a: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Noelię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Villarino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Miño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w 2015 roku. </a:t>
            </a:r>
            <a:r>
              <a:rPr lang="pl-PL" sz="2400" dirty="0">
                <a:solidFill>
                  <a:schemeClr val="bg1"/>
                </a:solidFill>
              </a:rPr>
              <a:t>Akademia zapewnia swoim studentom wysokiej jakości edukację, oferując usługi edukacyjne w celu poprawy ich umiejętności i zdolności. Podejście przyjęte w nauczaniu jest dostosowane do każdego stylu uczenia się uczniów, ponieważ celem tego nauczania jest osiągnięcie optymalnych wyników w zaliczeniu oferowanych przedmiotów.</a:t>
            </a:r>
          </a:p>
        </p:txBody>
      </p:sp>
    </p:spTree>
    <p:extLst>
      <p:ext uri="{BB962C8B-B14F-4D97-AF65-F5344CB8AC3E}">
        <p14:creationId xmlns:p14="http://schemas.microsoft.com/office/powerpoint/2010/main" val="228627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1692322"/>
            <a:ext cx="3281772" cy="48108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6" y="1385768"/>
            <a:ext cx="3275463" cy="547223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84" y="1692322"/>
            <a:ext cx="3254477" cy="48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97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323833" y="2163635"/>
            <a:ext cx="92941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2400" kern="50" dirty="0" smtClean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Uczennica klasy technikum ekonomicznego odbywała staż w firmie </a:t>
            </a:r>
            <a:r>
              <a:rPr lang="pl-PL" sz="2400" kern="50" dirty="0" err="1" smtClean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Brico</a:t>
            </a:r>
            <a:r>
              <a:rPr lang="pl-PL" sz="2400" kern="50" dirty="0" smtClean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Depôt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Iberia to sieć sklepów i magazynów należących do Kingfisher </a:t>
            </a: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plc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, międzynarodowej firmy zajmującej się remontami domów, posiadającej około 1200 sklepów w 10 krajach Europy, zatrudniającej łącznie 74 000 pracowników i prawie 6 milionów klientów każdego tygodnia.</a:t>
            </a:r>
            <a:endParaRPr lang="pl-PL" sz="2400" kern="50" dirty="0">
              <a:solidFill>
                <a:schemeClr val="bg1"/>
              </a:solidFill>
              <a:ea typeface="SimSun" panose="02010600030101010101" pitchFamily="2" charset="-122"/>
              <a:cs typeface="Mangal"/>
            </a:endParaRPr>
          </a:p>
          <a:p>
            <a:pPr algn="just">
              <a:spcAft>
                <a:spcPts val="0"/>
              </a:spcAft>
            </a:pP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Brico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2400" kern="50" dirty="0" err="1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Depôt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oferuje swoim klientom szeroką gamę produktów do łazienek, ogrzewania i klimatyzacji, kuchni, budownictwa, elektryczności, elewacji </a:t>
            </a:r>
            <a:r>
              <a:rPr lang="pl-PL" sz="2400" kern="50" dirty="0" smtClean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                    i 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ogrodu, sprzętu, hydrauliki, narzędzi, oświetlenia, drewna, farb, drzwi </a:t>
            </a:r>
            <a:r>
              <a:rPr lang="pl-PL" sz="2400" kern="50" dirty="0" smtClean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                       i </a:t>
            </a:r>
            <a:r>
              <a:rPr lang="pl-PL" sz="2400" kern="50" dirty="0">
                <a:solidFill>
                  <a:schemeClr val="bg1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podłóg itp.</a:t>
            </a:r>
            <a:endParaRPr lang="pl-PL" sz="2400" kern="50" dirty="0">
              <a:solidFill>
                <a:schemeClr val="bg1"/>
              </a:solidFill>
              <a:effectLst/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161469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" y="1719617"/>
            <a:ext cx="3044872" cy="513838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52" y="1569493"/>
            <a:ext cx="3220872" cy="528850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07" y="1569493"/>
            <a:ext cx="3493827" cy="52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1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470DC91D-C437-4DF9-98D3-60E722DD043F}"/>
              </a:ext>
            </a:extLst>
          </p:cNvPr>
          <p:cNvSpPr/>
          <p:nvPr/>
        </p:nvSpPr>
        <p:spPr>
          <a:xfrm>
            <a:off x="4267200" y="84004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72FCAAF-FC05-4332-9200-8D3EA2DD9397}"/>
              </a:ext>
            </a:extLst>
          </p:cNvPr>
          <p:cNvSpPr/>
          <p:nvPr/>
        </p:nvSpPr>
        <p:spPr>
          <a:xfrm>
            <a:off x="1615837" y="84004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169A67B3-DE71-4DB9-807C-0B2DE0C2B5EC}"/>
              </a:ext>
            </a:extLst>
          </p:cNvPr>
          <p:cNvSpPr/>
          <p:nvPr/>
        </p:nvSpPr>
        <p:spPr>
          <a:xfrm>
            <a:off x="8293763" y="84004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E2FD9D5B-788C-4BB9-ADAC-66B2C2ED6737}"/>
              </a:ext>
            </a:extLst>
          </p:cNvPr>
          <p:cNvSpPr/>
          <p:nvPr/>
        </p:nvSpPr>
        <p:spPr>
          <a:xfrm>
            <a:off x="4267200" y="335649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xmlns="" id="{A09C62FF-4E6C-447A-A514-7CDAA5D2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60" y="1034399"/>
            <a:ext cx="2556840" cy="18936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xmlns="" id="{6D1E8FF5-FFE0-4688-BE97-526C2F09D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60" y="3550927"/>
            <a:ext cx="2556000" cy="189343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xmlns="" id="{916BD454-CC4C-40BB-97F9-69F8198CD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68" y="1390845"/>
            <a:ext cx="1892738" cy="255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xmlns="" id="{85BCCE2C-2E2E-4261-9B59-C48EB286B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24" y="1390845"/>
            <a:ext cx="1895477" cy="255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AF3ECB8A-CECD-489B-8AD0-BAD1B514F596}"/>
              </a:ext>
            </a:extLst>
          </p:cNvPr>
          <p:cNvSpPr/>
          <p:nvPr/>
        </p:nvSpPr>
        <p:spPr>
          <a:xfrm>
            <a:off x="414293" y="5872935"/>
            <a:ext cx="10161870" cy="5380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Do zakładów podróżowaliśmy transportem miejskim, aby być na czas w miejscu pracy.</a:t>
            </a:r>
          </a:p>
        </p:txBody>
      </p:sp>
      <p:pic>
        <p:nvPicPr>
          <p:cNvPr id="12" name="Obraz 11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74" y="4144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0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" y="341700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3731474" y="1511069"/>
            <a:ext cx="4231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420" dirty="0">
                <a:solidFill>
                  <a:schemeClr val="bg1"/>
                </a:solidFill>
                <a:latin typeface="Arial Black" panose="020B0A04020102020204" pitchFamily="34" charset="0"/>
              </a:rPr>
              <a:t>PADILLA LIBROS</a:t>
            </a:r>
            <a:endParaRPr lang="pl-PL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206548" y="2486108"/>
            <a:ext cx="92813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chemeClr val="bg1"/>
                </a:solidFill>
              </a:rPr>
              <a:t>Uczennica z klasy 3 Poligrafii i Grafiki Cyfrowej odbyła praktyki w firmie </a:t>
            </a:r>
            <a:r>
              <a:rPr lang="pl-PL" sz="2400" dirty="0" err="1">
                <a:solidFill>
                  <a:schemeClr val="bg1"/>
                </a:solidFill>
              </a:rPr>
              <a:t>Padilla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Libros</a:t>
            </a:r>
            <a:r>
              <a:rPr lang="pl-PL" sz="2400" dirty="0">
                <a:solidFill>
                  <a:schemeClr val="bg1"/>
                </a:solidFill>
              </a:rPr>
              <a:t>. To księgarnia i wydawnictwo, które zostało założone w 1969 roku pod nazwą </a:t>
            </a:r>
            <a:r>
              <a:rPr lang="pl-PL" sz="2400" dirty="0" err="1">
                <a:solidFill>
                  <a:schemeClr val="bg1"/>
                </a:solidFill>
              </a:rPr>
              <a:t>Libreria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Cenital</a:t>
            </a:r>
            <a:r>
              <a:rPr lang="pl-PL" sz="2400" dirty="0">
                <a:solidFill>
                  <a:schemeClr val="bg1"/>
                </a:solidFill>
              </a:rPr>
              <a:t>. Biblioteka znajduje się w dzielnicy </a:t>
            </a:r>
            <a:r>
              <a:rPr lang="pl-PL" sz="2400" dirty="0" err="1">
                <a:solidFill>
                  <a:schemeClr val="bg1"/>
                </a:solidFill>
              </a:rPr>
              <a:t>Macarena</a:t>
            </a:r>
            <a:r>
              <a:rPr lang="pl-PL" sz="2400" dirty="0">
                <a:solidFill>
                  <a:schemeClr val="bg1"/>
                </a:solidFill>
              </a:rPr>
              <a:t> (</a:t>
            </a:r>
            <a:r>
              <a:rPr lang="pl-PL" sz="2400" dirty="0" err="1">
                <a:solidFill>
                  <a:schemeClr val="bg1"/>
                </a:solidFill>
              </a:rPr>
              <a:t>Calle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Feria</a:t>
            </a:r>
            <a:r>
              <a:rPr lang="pl-PL" sz="2400" dirty="0">
                <a:solidFill>
                  <a:schemeClr val="bg1"/>
                </a:solidFill>
              </a:rPr>
              <a:t>) i była pierwszą księgarnią w Sewilli, która wprowadziła komputery do swoich obiektów. W 1979 roku założył swoją firmę wydawniczą, która obecnie wydała ponad 800 książek, od beletrystyki po filozofię i kino. Firma oferuje również usługi w zakresie: reedycji książek, pocztówek, zakładek do książek, personalizowanych zeszytów i ręcznie robionych pudełek, znaczków, zaproszeń na ślub </a:t>
            </a:r>
            <a:r>
              <a:rPr lang="pl-PL" sz="2400" dirty="0" smtClean="0">
                <a:solidFill>
                  <a:schemeClr val="bg1"/>
                </a:solidFill>
              </a:rPr>
              <a:t>                             i </a:t>
            </a:r>
            <a:r>
              <a:rPr lang="pl-PL" sz="2400" dirty="0">
                <a:solidFill>
                  <a:schemeClr val="bg1"/>
                </a:solidFill>
              </a:rPr>
              <a:t>okazje, menu dla barów i restauracji oraz kartek okolicznościowych.</a:t>
            </a:r>
          </a:p>
        </p:txBody>
      </p:sp>
    </p:spTree>
    <p:extLst>
      <p:ext uri="{BB962C8B-B14F-4D97-AF65-F5344CB8AC3E}">
        <p14:creationId xmlns:p14="http://schemas.microsoft.com/office/powerpoint/2010/main" val="981062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400" spc="120" dirty="0">
                <a:solidFill>
                  <a:srgbClr val="04345C"/>
                </a:solidFill>
                <a:latin typeface="Arimo Bold"/>
              </a:rPr>
              <a:t/>
            </a:r>
            <a:br>
              <a:rPr lang="en-US" sz="1400" spc="120" dirty="0">
                <a:solidFill>
                  <a:srgbClr val="04345C"/>
                </a:solidFill>
                <a:latin typeface="Arimo Bold"/>
              </a:rPr>
            </a:br>
            <a:endParaRPr lang="pl-PL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>
          <a:xfrm>
            <a:off x="1349829" y="2194560"/>
            <a:ext cx="2286200" cy="3429300"/>
            <a:chOff x="0" y="0"/>
            <a:chExt cx="6350000" cy="9525000"/>
          </a:xfrm>
        </p:grpSpPr>
        <p:sp>
          <p:nvSpPr>
            <p:cNvPr id="6" name="Freeform 1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t="-11140" b="-25262"/>
              </a:stretch>
            </a:blipFill>
          </p:spPr>
        </p:sp>
      </p:grpSp>
      <p:grpSp>
        <p:nvGrpSpPr>
          <p:cNvPr id="7" name="Group 12"/>
          <p:cNvGrpSpPr>
            <a:grpSpLocks noChangeAspect="1"/>
          </p:cNvGrpSpPr>
          <p:nvPr/>
        </p:nvGrpSpPr>
        <p:grpSpPr>
          <a:xfrm>
            <a:off x="4098195" y="2194560"/>
            <a:ext cx="2379868" cy="3569802"/>
            <a:chOff x="0" y="0"/>
            <a:chExt cx="6350000" cy="9525000"/>
          </a:xfrm>
        </p:grpSpPr>
        <p:sp>
          <p:nvSpPr>
            <p:cNvPr id="8" name="Freeform 1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t="-31410" b="-4991"/>
              </a:stretch>
            </a:blipFill>
          </p:spPr>
        </p:sp>
      </p:grpSp>
      <p:grpSp>
        <p:nvGrpSpPr>
          <p:cNvPr id="9" name="Group 13"/>
          <p:cNvGrpSpPr>
            <a:grpSpLocks noChangeAspect="1"/>
          </p:cNvGrpSpPr>
          <p:nvPr/>
        </p:nvGrpSpPr>
        <p:grpSpPr>
          <a:xfrm>
            <a:off x="6600948" y="2752166"/>
            <a:ext cx="4113984" cy="2314087"/>
            <a:chOff x="0" y="0"/>
            <a:chExt cx="11289030" cy="6350000"/>
          </a:xfrm>
        </p:grpSpPr>
        <p:sp>
          <p:nvSpPr>
            <p:cNvPr id="10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33339" r="11" b="19"/>
              </a:stretch>
            </a:blipFill>
          </p:spPr>
        </p:sp>
      </p:grpSp>
      <p:pic>
        <p:nvPicPr>
          <p:cNvPr id="11" name="Obraz 10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446327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1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1933290" y="2199652"/>
            <a:ext cx="8343474" cy="237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projektu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podniesienie kluczowych 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kompetencji i 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umiejętności zgodnych z kształconym zawodem poprzez obycie stażu w firmach zagranicznych oraz poprawa nauczania 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i 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uczenia się języków obcych.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hiszpania-kraju-flaga-wśrodku-mapa-konturu-projekta-ikony-logo-1387388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93" y="4756245"/>
            <a:ext cx="3057098" cy="21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14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446327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349829" y="2274838"/>
            <a:ext cx="95124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kern="50" spc="100" dirty="0" smtClean="0">
                <a:solidFill>
                  <a:schemeClr val="bg1"/>
                </a:solidFill>
                <a:ea typeface="SimSun" panose="02010600030101010101" pitchFamily="2" charset="-122"/>
              </a:rPr>
              <a:t>Uczennica technikum Grafiki odbyła staż w firmie Landa </a:t>
            </a:r>
            <a:r>
              <a:rPr lang="pl-PL" sz="2400" kern="50" spc="100" dirty="0" err="1">
                <a:solidFill>
                  <a:schemeClr val="bg1"/>
                </a:solidFill>
                <a:ea typeface="SimSun" panose="02010600030101010101" pitchFamily="2" charset="-122"/>
              </a:rPr>
              <a:t>Publicidad</a:t>
            </a:r>
            <a:r>
              <a:rPr lang="pl-PL" sz="2400" kern="50" spc="100" dirty="0">
                <a:solidFill>
                  <a:schemeClr val="bg1"/>
                </a:solidFill>
                <a:ea typeface="SimSun" panose="02010600030101010101" pitchFamily="2" charset="-122"/>
              </a:rPr>
              <a:t> to firma specjalizująca się we wszelkiego rodzaju haftach personalizowanych, takich jak herby, litery, flagi i imiona. </a:t>
            </a:r>
            <a:r>
              <a:rPr lang="pl-PL" sz="2400" kern="50" spc="100" dirty="0" smtClean="0">
                <a:solidFill>
                  <a:schemeClr val="bg1"/>
                </a:solidFill>
                <a:ea typeface="SimSun" panose="02010600030101010101" pitchFamily="2" charset="-122"/>
              </a:rPr>
              <a:t>                                 Są </a:t>
            </a:r>
            <a:r>
              <a:rPr lang="pl-PL" sz="2400" kern="50" spc="100" dirty="0">
                <a:solidFill>
                  <a:schemeClr val="bg1"/>
                </a:solidFill>
                <a:ea typeface="SimSun" panose="02010600030101010101" pitchFamily="2" charset="-122"/>
              </a:rPr>
              <a:t>ekspertami w sitodruku i nadrukach na T-shirtach, czapkach, koszulkach polo i ogólnie na odzieży tekstylnej. Landa </a:t>
            </a:r>
            <a:r>
              <a:rPr lang="pl-PL" sz="2400" kern="50" spc="100" dirty="0" err="1">
                <a:solidFill>
                  <a:schemeClr val="bg1"/>
                </a:solidFill>
                <a:ea typeface="SimSun" panose="02010600030101010101" pitchFamily="2" charset="-122"/>
              </a:rPr>
              <a:t>Publicidad</a:t>
            </a:r>
            <a:r>
              <a:rPr lang="pl-PL" sz="2400" kern="50" spc="100" dirty="0">
                <a:solidFill>
                  <a:schemeClr val="bg1"/>
                </a:solidFill>
                <a:ea typeface="SimSun" panose="02010600030101010101" pitchFamily="2" charset="-122"/>
              </a:rPr>
              <a:t> jest jedną z niewielu firm hafciarskich w Sewilli i posiada ponad 40-letnie doświadczenie w sektorze haftu i sitodruku. 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17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446327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4" y="1678675"/>
            <a:ext cx="3057098" cy="51793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87" y="1678675"/>
            <a:ext cx="3290532" cy="51793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26" y="1163877"/>
            <a:ext cx="3398293" cy="56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42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65" y="490798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287365" y="2413338"/>
            <a:ext cx="95124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Uczeń klasy 3 informatycznej odbył staż w firmie FORUM która powstała w 2001 roku w celu promowania integracji migrantów w regionie Andaluzji oraz promowania współpracy i rozwoju. Ich celem jest pomoc migrantom, którzy są w Andaluzji od dłuższego czasu, a także tym, którzy przybyli tam niedawno. Ich cztery główne obszary działania to podnoszenie świadomości, orientowanie, formowanie i nadawanie.</a:t>
            </a:r>
          </a:p>
        </p:txBody>
      </p:sp>
    </p:spTree>
    <p:extLst>
      <p:ext uri="{BB962C8B-B14F-4D97-AF65-F5344CB8AC3E}">
        <p14:creationId xmlns:p14="http://schemas.microsoft.com/office/powerpoint/2010/main" val="24683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Federación De Migrantes de la Union Europea en Andalucia (FORUM)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5D68D665-4B26-4361-BA73-AB5AE3A58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81349"/>
            <a:ext cx="3089486" cy="2317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55D1289-BD33-49D4-9888-073783B236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84" y="2014194"/>
            <a:ext cx="3125116" cy="4166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0E0C32C-47EB-4DF4-8C29-C0C3EC12C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27" y="2014193"/>
            <a:ext cx="3125116" cy="4166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8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470DC91D-C437-4DF9-98D3-60E722DD043F}"/>
              </a:ext>
            </a:extLst>
          </p:cNvPr>
          <p:cNvSpPr/>
          <p:nvPr/>
        </p:nvSpPr>
        <p:spPr>
          <a:xfrm>
            <a:off x="609600" y="60007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A24EA34F-5C11-44B8-B974-D8828748D3A9}"/>
              </a:ext>
            </a:extLst>
          </p:cNvPr>
          <p:cNvSpPr/>
          <p:nvPr/>
        </p:nvSpPr>
        <p:spPr>
          <a:xfrm>
            <a:off x="609600" y="324726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xmlns="" id="{67FD1DB8-6005-45F7-B608-BE315922128B}"/>
              </a:ext>
            </a:extLst>
          </p:cNvPr>
          <p:cNvSpPr/>
          <p:nvPr/>
        </p:nvSpPr>
        <p:spPr>
          <a:xfrm>
            <a:off x="4818001" y="600075"/>
            <a:ext cx="6213600" cy="492949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45664B8D-4527-4C37-A114-FB597297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916120"/>
            <a:ext cx="5683098" cy="426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D29DC7CE-1B9E-43DE-A080-A4EC2DDF7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0" y="3427993"/>
            <a:ext cx="2556000" cy="1920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278810A4-8B99-4EF8-9E09-CE7BF4739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99" y="801662"/>
            <a:ext cx="2556000" cy="1879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553E0234-2309-433B-9C99-36DF4DC2EFE6}"/>
              </a:ext>
            </a:extLst>
          </p:cNvPr>
          <p:cNvSpPr/>
          <p:nvPr/>
        </p:nvSpPr>
        <p:spPr>
          <a:xfrm>
            <a:off x="487680" y="5498165"/>
            <a:ext cx="10281768" cy="862513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smtClean="0"/>
              <a:t>  W czasie wolnym od pracy </a:t>
            </a:r>
            <a:r>
              <a:rPr lang="pl-PL" dirty="0"/>
              <a:t>w</a:t>
            </a:r>
            <a:r>
              <a:rPr lang="pl-PL" dirty="0" smtClean="0"/>
              <a:t> Sewilli odwiedziliśmy takie miejsca jak: Muzeum </a:t>
            </a:r>
            <a:r>
              <a:rPr lang="pl-PL" dirty="0" err="1" smtClean="0"/>
              <a:t>Automovilístico</a:t>
            </a:r>
            <a:r>
              <a:rPr lang="pl-PL" dirty="0" smtClean="0"/>
              <a:t> de </a:t>
            </a:r>
            <a:r>
              <a:rPr lang="pl-PL" dirty="0" err="1" smtClean="0"/>
              <a:t>Málaga</a:t>
            </a:r>
            <a:r>
              <a:rPr lang="pl-PL" dirty="0" smtClean="0"/>
              <a:t>. Muzeum </a:t>
            </a:r>
            <a:r>
              <a:rPr lang="pl-PL" dirty="0" err="1" smtClean="0"/>
              <a:t>Piscass</a:t>
            </a:r>
            <a:r>
              <a:rPr lang="pl-PL" dirty="0" smtClean="0"/>
              <a:t>, Zamek </a:t>
            </a:r>
            <a:r>
              <a:rPr lang="pl-PL" dirty="0" err="1" smtClean="0"/>
              <a:t>Gibralfaro</a:t>
            </a:r>
            <a:r>
              <a:rPr lang="pl-PL" dirty="0" smtClean="0"/>
              <a:t>, Ogród Botaniczny i wiele innych równie ciekawych miejsc.</a:t>
            </a:r>
            <a:endParaRPr lang="pl-PL" dirty="0"/>
          </a:p>
        </p:txBody>
      </p:sp>
      <p:pic>
        <p:nvPicPr>
          <p:cNvPr id="10" name="Obraz 9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19" y="-65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4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DFCB9E46-E9B9-4395-8337-C0922C71619F}"/>
              </a:ext>
            </a:extLst>
          </p:cNvPr>
          <p:cNvSpPr/>
          <p:nvPr/>
        </p:nvSpPr>
        <p:spPr>
          <a:xfrm>
            <a:off x="609600" y="5653325"/>
            <a:ext cx="10422001" cy="5380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smtClean="0"/>
              <a:t>Więcej chwil w Sevilli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95208B0C-FB08-41C7-AB65-7E08043D089F}"/>
              </a:ext>
            </a:extLst>
          </p:cNvPr>
          <p:cNvSpPr/>
          <p:nvPr/>
        </p:nvSpPr>
        <p:spPr>
          <a:xfrm>
            <a:off x="609600" y="324726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24AB9B6F-1C7E-436F-95B2-1233D630122D}"/>
              </a:ext>
            </a:extLst>
          </p:cNvPr>
          <p:cNvSpPr/>
          <p:nvPr/>
        </p:nvSpPr>
        <p:spPr>
          <a:xfrm>
            <a:off x="609600" y="60007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8D518730-CCB6-4296-8D5B-46BC7577BC75}"/>
              </a:ext>
            </a:extLst>
          </p:cNvPr>
          <p:cNvSpPr/>
          <p:nvPr/>
        </p:nvSpPr>
        <p:spPr>
          <a:xfrm>
            <a:off x="4818001" y="600075"/>
            <a:ext cx="6213600" cy="492949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09CC5858-14E6-4086-93D2-D36624C8B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9" y="881090"/>
            <a:ext cx="5823284" cy="43674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8C8E7E3C-7F2C-4A67-9980-5BFBC837F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" y="820930"/>
            <a:ext cx="2807903" cy="1862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xmlns="" id="{6568FB78-AD23-4501-81B3-EF27D9BE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8" y="3376314"/>
            <a:ext cx="2807903" cy="1872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" y="0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7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4D5B737D-A3C2-4E22-A961-FA79C4A8597C}"/>
              </a:ext>
            </a:extLst>
          </p:cNvPr>
          <p:cNvSpPr/>
          <p:nvPr/>
        </p:nvSpPr>
        <p:spPr>
          <a:xfrm>
            <a:off x="8274572" y="1666512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81047C68-75B7-4582-87A1-3CBE6C31046F}"/>
              </a:ext>
            </a:extLst>
          </p:cNvPr>
          <p:cNvSpPr/>
          <p:nvPr/>
        </p:nvSpPr>
        <p:spPr>
          <a:xfrm>
            <a:off x="5771877" y="1666512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4AC6949F-DD96-4951-8A4B-3233B2E51937}"/>
              </a:ext>
            </a:extLst>
          </p:cNvPr>
          <p:cNvSpPr/>
          <p:nvPr/>
        </p:nvSpPr>
        <p:spPr>
          <a:xfrm>
            <a:off x="3269182" y="1668488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2693C0B-E556-44F5-9F2A-9714F1910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35" y="2219288"/>
            <a:ext cx="1917000" cy="255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E799748-F040-4B6F-B0E4-8C11E5FC9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73" y="2219288"/>
            <a:ext cx="1916807" cy="255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F187760E-46A3-4CF4-87FB-470A3432C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72" y="2219288"/>
            <a:ext cx="1917000" cy="255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86331130-F4E0-4A43-B483-AB7766ADBE20}"/>
              </a:ext>
            </a:extLst>
          </p:cNvPr>
          <p:cNvSpPr/>
          <p:nvPr/>
        </p:nvSpPr>
        <p:spPr>
          <a:xfrm>
            <a:off x="766487" y="1668488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8648847D-0C13-4F2E-B8F9-0C5C22749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87" y="2219288"/>
            <a:ext cx="1917000" cy="255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D9A1415D-2237-4940-A804-C87BA6AFAC12}"/>
              </a:ext>
            </a:extLst>
          </p:cNvPr>
          <p:cNvSpPr/>
          <p:nvPr/>
        </p:nvSpPr>
        <p:spPr>
          <a:xfrm>
            <a:off x="414293" y="5872935"/>
            <a:ext cx="10161870" cy="5380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Uczestniczyliśmy w licznych wycieczkach, nie tylko po Sevilli.</a:t>
            </a:r>
          </a:p>
        </p:txBody>
      </p:sp>
      <p:pic>
        <p:nvPicPr>
          <p:cNvPr id="12" name="Obraz 11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2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105469" y="1588911"/>
            <a:ext cx="10126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Po pracy mieliśmy czas wolny. Wykorzystywaliśmy go głównie na spacery urokliwymi uliczkami miasta, próbowanie regionalnych dań oraz zawieranie nowych znajomości.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54" y="2421226"/>
            <a:ext cx="3110442" cy="41534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63" y="3304507"/>
            <a:ext cx="1897756" cy="25303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3397" y="3138299"/>
            <a:ext cx="3625718" cy="27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20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25" y="1567319"/>
            <a:ext cx="6782936" cy="247587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78" y="4043198"/>
            <a:ext cx="3496615" cy="262246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1423" y="4043198"/>
            <a:ext cx="3521711" cy="2666866"/>
          </a:xfrm>
          <a:prstGeom prst="rect">
            <a:avLst/>
          </a:prstGeom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781" y="4274368"/>
            <a:ext cx="3556683" cy="220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7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470DC91D-C437-4DF9-98D3-60E722DD043F}"/>
              </a:ext>
            </a:extLst>
          </p:cNvPr>
          <p:cNvSpPr/>
          <p:nvPr/>
        </p:nvSpPr>
        <p:spPr>
          <a:xfrm>
            <a:off x="5976676" y="60007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A24EA34F-5C11-44B8-B974-D8828748D3A9}"/>
              </a:ext>
            </a:extLst>
          </p:cNvPr>
          <p:cNvSpPr/>
          <p:nvPr/>
        </p:nvSpPr>
        <p:spPr>
          <a:xfrm>
            <a:off x="5973076" y="311652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172FCAAF-FC05-4332-9200-8D3EA2DD9397}"/>
              </a:ext>
            </a:extLst>
          </p:cNvPr>
          <p:cNvSpPr/>
          <p:nvPr/>
        </p:nvSpPr>
        <p:spPr>
          <a:xfrm>
            <a:off x="609600" y="60007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169A67B3-DE71-4DB9-807C-0B2DE0C2B5EC}"/>
              </a:ext>
            </a:extLst>
          </p:cNvPr>
          <p:cNvSpPr/>
          <p:nvPr/>
        </p:nvSpPr>
        <p:spPr>
          <a:xfrm>
            <a:off x="3293138" y="600075"/>
            <a:ext cx="2282400" cy="36576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2C5F879-A30F-4651-83E3-311EBA2B7EC7}"/>
              </a:ext>
            </a:extLst>
          </p:cNvPr>
          <p:cNvSpPr/>
          <p:nvPr/>
        </p:nvSpPr>
        <p:spPr>
          <a:xfrm>
            <a:off x="609600" y="4498410"/>
            <a:ext cx="4965938" cy="90041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Przekazanie dyplomów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B5B782F-80BA-4704-A76C-D779555EB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22" y="794429"/>
            <a:ext cx="2573354" cy="189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D1B2BC-0599-499D-9222-1EDB73584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75" y="3310874"/>
            <a:ext cx="2568001" cy="18936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D74EB4D-4599-46D7-B5F8-D6E695204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8" y="1411711"/>
            <a:ext cx="1893600" cy="2552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A8276D06-7BFF-4054-991C-BB18D473A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0" y="1411711"/>
            <a:ext cx="1893600" cy="2558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F3ECB8A-CECD-489B-8AD0-BAD1B514F596}"/>
              </a:ext>
            </a:extLst>
          </p:cNvPr>
          <p:cNvSpPr/>
          <p:nvPr/>
        </p:nvSpPr>
        <p:spPr>
          <a:xfrm>
            <a:off x="494603" y="5762559"/>
            <a:ext cx="10161870" cy="5380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Podziękowaliśmy naszym mentorom prezentami, podczas ostatnich wizyt w firmie.</a:t>
            </a:r>
          </a:p>
        </p:txBody>
      </p:sp>
      <p:pic>
        <p:nvPicPr>
          <p:cNvPr id="14" name="Obraz 13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3" y="0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955344" y="1871659"/>
            <a:ext cx="10372298" cy="400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Szczegółowe cele zawodowe projektu to</a:t>
            </a:r>
            <a:endParaRPr lang="pl-PL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-zawód technik logistyk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organizacja zadań magazynowych, dystrybucyjnych, analiza stanów zapasów, obsługa zamówień, wykorzystanie systemów informacyjnych realizujących te procesy</a:t>
            </a: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-zawód technik ekonomista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sporządzanie dokumentów biurowych, prowadzenie działań marketingowych, rejestrowanie dokumentów biurowych, wykonywanie zadań administracyjnych, zarządzanie pocztą</a:t>
            </a: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-zawód technik informatyk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konfigurowanie sprzętu komputerowego i oprogramowania, obsługa oprogramowania używanego w firmie, stosowanie technologii przetwarzania informatycznego, projektowanie i programowanie, usuwanie szkodliwych wirusów i programów</a:t>
            </a: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-zawód technik grafiki i poligrafii cyfrowej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wykonywanie statycznych i dynamicznych witryn internetowych, przygotowanie materiałów do obróbki wykończeniowej wydruków, obsługa drukujących maszyn cyfrowych</a:t>
            </a:r>
            <a:endParaRPr lang="pl-PL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84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B25C580D-AC37-435F-9F94-D39FE1AF6275}"/>
              </a:ext>
            </a:extLst>
          </p:cNvPr>
          <p:cNvSpPr/>
          <p:nvPr/>
        </p:nvSpPr>
        <p:spPr>
          <a:xfrm>
            <a:off x="609600" y="600075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071ACC1-9E11-45C3-820E-A4D9245DD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0" y="793501"/>
            <a:ext cx="2556000" cy="189545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5AB54DB-7B9B-4022-A03D-A49D9C368DA6}"/>
              </a:ext>
            </a:extLst>
          </p:cNvPr>
          <p:cNvSpPr/>
          <p:nvPr/>
        </p:nvSpPr>
        <p:spPr>
          <a:xfrm>
            <a:off x="4818001" y="600075"/>
            <a:ext cx="6213600" cy="492949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A7C67193-B7E5-444D-AD45-8BBF810AF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01" y="925412"/>
            <a:ext cx="4964400" cy="42788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C22AF6F1-F664-467E-A7D2-F9EE2779AFDD}"/>
              </a:ext>
            </a:extLst>
          </p:cNvPr>
          <p:cNvSpPr/>
          <p:nvPr/>
        </p:nvSpPr>
        <p:spPr>
          <a:xfrm>
            <a:off x="609600" y="3247260"/>
            <a:ext cx="3657600" cy="22823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CD02937D-DD92-4999-9A76-44782A433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8" y="3392202"/>
            <a:ext cx="2614863" cy="1961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EFE2524-3CB6-461F-8618-9A00B96BBC05}"/>
              </a:ext>
            </a:extLst>
          </p:cNvPr>
          <p:cNvSpPr/>
          <p:nvPr/>
        </p:nvSpPr>
        <p:spPr>
          <a:xfrm>
            <a:off x="414293" y="5872935"/>
            <a:ext cx="10161870" cy="5380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Podczas ostatnich dni w Sevilli, zorganizowaliśmy przyjęcie w gronie opiekunów.</a:t>
            </a:r>
          </a:p>
        </p:txBody>
      </p:sp>
      <p:pic>
        <p:nvPicPr>
          <p:cNvPr id="10" name="Obraz 9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00" y="0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6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36084"/>
          </a:xfrm>
        </p:spPr>
        <p:txBody>
          <a:bodyPr/>
          <a:lstStyle/>
          <a:p>
            <a:r>
              <a:rPr lang="pl-PL" dirty="0" smtClean="0"/>
              <a:t>Podsumowując cały odbyty staż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2566" y="1804303"/>
            <a:ext cx="10753725" cy="3766185"/>
          </a:xfrm>
        </p:spPr>
        <p:txBody>
          <a:bodyPr>
            <a:normAutofit fontScale="25000" lnSpcReduction="20000"/>
          </a:bodyPr>
          <a:lstStyle/>
          <a:p>
            <a:pPr marL="306273" lvl="1" indent="0" algn="ctr">
              <a:lnSpc>
                <a:spcPts val="4255"/>
              </a:lnSpc>
              <a:buNone/>
            </a:pPr>
            <a:r>
              <a:rPr lang="pl-PL" sz="9600" b="1" dirty="0" smtClean="0">
                <a:solidFill>
                  <a:schemeClr val="bg1"/>
                </a:solidFill>
              </a:rPr>
              <a:t>KORZYŚCI Z UDZIAŁU W PROJEKCIE</a:t>
            </a: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9600" dirty="0" smtClean="0">
                <a:solidFill>
                  <a:schemeClr val="bg1"/>
                </a:solidFill>
              </a:rPr>
              <a:t>Z</a:t>
            </a:r>
            <a:r>
              <a:rPr lang="pl-PL" sz="9600" dirty="0" smtClean="0">
                <a:solidFill>
                  <a:schemeClr val="bg1"/>
                </a:solidFill>
              </a:rPr>
              <a:t>dobyliśmy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nowe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umiejętności</a:t>
            </a:r>
            <a:r>
              <a:rPr lang="en-US" sz="9600" dirty="0">
                <a:solidFill>
                  <a:schemeClr val="bg1"/>
                </a:solidFill>
              </a:rPr>
              <a:t>, </a:t>
            </a:r>
            <a:r>
              <a:rPr lang="en-US" sz="9600" dirty="0" err="1">
                <a:solidFill>
                  <a:schemeClr val="bg1"/>
                </a:solidFill>
              </a:rPr>
              <a:t>które</a:t>
            </a:r>
            <a:r>
              <a:rPr lang="en-US" sz="9600" dirty="0">
                <a:solidFill>
                  <a:schemeClr val="bg1"/>
                </a:solidFill>
              </a:rPr>
              <a:t> w </a:t>
            </a:r>
            <a:r>
              <a:rPr lang="en-US" sz="9600" dirty="0" err="1">
                <a:solidFill>
                  <a:schemeClr val="bg1"/>
                </a:solidFill>
              </a:rPr>
              <a:t>przyszłości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pomogą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pl-PL" sz="9600" dirty="0" smtClean="0">
                <a:solidFill>
                  <a:schemeClr val="bg1"/>
                </a:solidFill>
              </a:rPr>
              <a:t>nam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znaleźć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pracę</a:t>
            </a:r>
            <a:endParaRPr lang="en-US" sz="9600" dirty="0">
              <a:solidFill>
                <a:schemeClr val="bg1"/>
              </a:solidFill>
            </a:endParaRP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9600" dirty="0" err="1" smtClean="0">
                <a:solidFill>
                  <a:schemeClr val="bg1"/>
                </a:solidFill>
              </a:rPr>
              <a:t>Podni</a:t>
            </a:r>
            <a:r>
              <a:rPr lang="pl-PL" sz="9600" dirty="0" err="1" smtClean="0">
                <a:solidFill>
                  <a:schemeClr val="bg1"/>
                </a:solidFill>
              </a:rPr>
              <a:t>eśliśmy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swoje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dotychczasowe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kwalifikacje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zawodowe</a:t>
            </a:r>
            <a:endParaRPr lang="en-US" sz="9600" dirty="0">
              <a:solidFill>
                <a:schemeClr val="bg1"/>
              </a:solidFill>
            </a:endParaRP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9600" dirty="0" err="1" smtClean="0">
                <a:solidFill>
                  <a:schemeClr val="bg1"/>
                </a:solidFill>
              </a:rPr>
              <a:t>Mi</a:t>
            </a:r>
            <a:r>
              <a:rPr lang="pl-PL" sz="9600" dirty="0" err="1" smtClean="0">
                <a:solidFill>
                  <a:schemeClr val="bg1"/>
                </a:solidFill>
              </a:rPr>
              <a:t>eliśmy</a:t>
            </a:r>
            <a:r>
              <a:rPr lang="pl-PL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możliwość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pracy</a:t>
            </a:r>
            <a:r>
              <a:rPr lang="en-US" sz="9600" dirty="0">
                <a:solidFill>
                  <a:schemeClr val="bg1"/>
                </a:solidFill>
              </a:rPr>
              <a:t> w </a:t>
            </a:r>
            <a:r>
              <a:rPr lang="en-US" sz="9600" dirty="0" err="1">
                <a:solidFill>
                  <a:schemeClr val="bg1"/>
                </a:solidFill>
              </a:rPr>
              <a:t>zagranicznej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firmie</a:t>
            </a:r>
            <a:endParaRPr lang="en-US" sz="9600" dirty="0">
              <a:solidFill>
                <a:schemeClr val="bg1"/>
              </a:solidFill>
            </a:endParaRP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9600" dirty="0" err="1" smtClean="0">
                <a:solidFill>
                  <a:schemeClr val="bg1"/>
                </a:solidFill>
              </a:rPr>
              <a:t>Dosta</a:t>
            </a:r>
            <a:r>
              <a:rPr lang="pl-PL" sz="9600" dirty="0" smtClean="0">
                <a:solidFill>
                  <a:schemeClr val="bg1"/>
                </a:solidFill>
              </a:rPr>
              <a:t>liśmy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Certyfikat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ukończenia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zagranicznych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praktyk</a:t>
            </a:r>
            <a:endParaRPr lang="en-US" sz="9600" dirty="0">
              <a:solidFill>
                <a:schemeClr val="bg1"/>
              </a:solidFill>
            </a:endParaRP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9600" dirty="0" err="1" smtClean="0">
                <a:solidFill>
                  <a:schemeClr val="bg1"/>
                </a:solidFill>
              </a:rPr>
              <a:t>Mi</a:t>
            </a:r>
            <a:r>
              <a:rPr lang="pl-PL" sz="9600" dirty="0" err="1" smtClean="0">
                <a:solidFill>
                  <a:schemeClr val="bg1"/>
                </a:solidFill>
              </a:rPr>
              <a:t>eliśmy</a:t>
            </a:r>
            <a:r>
              <a:rPr lang="pl-PL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okazje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poznać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nowych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ludzi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i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ich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kulturę</a:t>
            </a:r>
            <a:r>
              <a:rPr lang="en-US" sz="9600" dirty="0">
                <a:solidFill>
                  <a:schemeClr val="bg1"/>
                </a:solidFill>
              </a:rPr>
              <a:t>, </a:t>
            </a:r>
            <a:r>
              <a:rPr lang="en-US" sz="9600" dirty="0" err="1">
                <a:solidFill>
                  <a:schemeClr val="bg1"/>
                </a:solidFill>
              </a:rPr>
              <a:t>zwiedzić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dużo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zabytków</a:t>
            </a:r>
            <a:endParaRPr lang="en-US" sz="9600" dirty="0">
              <a:solidFill>
                <a:schemeClr val="bg1"/>
              </a:solidFill>
            </a:endParaRP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9600" dirty="0" err="1">
                <a:solidFill>
                  <a:schemeClr val="bg1"/>
                </a:solidFill>
              </a:rPr>
              <a:t>Bariery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językowe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nie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stanowiły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większego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problemu</a:t>
            </a:r>
            <a:r>
              <a:rPr lang="en-US" sz="9600" dirty="0">
                <a:solidFill>
                  <a:schemeClr val="bg1"/>
                </a:solidFill>
              </a:rPr>
              <a:t> w </a:t>
            </a:r>
            <a:r>
              <a:rPr lang="en-US" sz="9600" dirty="0" err="1">
                <a:solidFill>
                  <a:schemeClr val="bg1"/>
                </a:solidFill>
              </a:rPr>
              <a:t>porozumiewaniu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się</a:t>
            </a:r>
            <a:r>
              <a:rPr lang="en-US" sz="9600" dirty="0">
                <a:solidFill>
                  <a:schemeClr val="bg1"/>
                </a:solidFill>
              </a:rPr>
              <a:t> w </a:t>
            </a:r>
            <a:r>
              <a:rPr lang="en-US" sz="9600" dirty="0" err="1" smtClean="0">
                <a:solidFill>
                  <a:schemeClr val="bg1"/>
                </a:solidFill>
              </a:rPr>
              <a:t>pracy</a:t>
            </a:r>
            <a:endParaRPr lang="en-US" sz="9600" dirty="0">
              <a:solidFill>
                <a:schemeClr val="bg1"/>
              </a:solidFill>
            </a:endParaRPr>
          </a:p>
          <a:p>
            <a:pPr>
              <a:lnSpc>
                <a:spcPts val="4255"/>
              </a:lnSpc>
            </a:pPr>
            <a:endParaRPr lang="en-US" sz="5100" dirty="0">
              <a:solidFill>
                <a:schemeClr val="bg1"/>
              </a:solidFill>
            </a:endParaRPr>
          </a:p>
          <a:p>
            <a:endParaRPr lang="pl-PL" dirty="0"/>
          </a:p>
        </p:txBody>
      </p:sp>
      <p:pic>
        <p:nvPicPr>
          <p:cNvPr id="5" name="Obraz 4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Nasza opinia</a:t>
            </a:r>
            <a:endParaRPr lang="pl-PL" dirty="0"/>
          </a:p>
        </p:txBody>
      </p:sp>
      <p:pic>
        <p:nvPicPr>
          <p:cNvPr id="5" name="t_video531028409146199619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5774" y="1820294"/>
            <a:ext cx="2117725" cy="376555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6" name="Prostokąt 5"/>
          <p:cNvSpPr/>
          <p:nvPr/>
        </p:nvSpPr>
        <p:spPr>
          <a:xfrm>
            <a:off x="1105469" y="2051691"/>
            <a:ext cx="764612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99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Uważam</a:t>
            </a:r>
            <a:r>
              <a:rPr lang="pl-PL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że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staż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zagraniczny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odbyty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Hiszpanii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podniósł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nasze </a:t>
            </a:r>
            <a:r>
              <a:rPr lang="en-US" sz="2400" dirty="0" err="1" smtClean="0">
                <a:solidFill>
                  <a:schemeClr val="bg1"/>
                </a:solidFill>
              </a:rPr>
              <a:t>kwalifikacje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zawodowe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oraz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językowe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zarówno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hiszpański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angielski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  <a:r>
              <a:rPr lang="en-US" sz="2400" dirty="0" err="1" smtClean="0">
                <a:solidFill>
                  <a:schemeClr val="bg1"/>
                </a:solidFill>
              </a:rPr>
              <a:t>pozna</a:t>
            </a:r>
            <a:r>
              <a:rPr lang="pl-PL" sz="2400" dirty="0" smtClean="0">
                <a:solidFill>
                  <a:schemeClr val="bg1"/>
                </a:solidFill>
              </a:rPr>
              <a:t>liśmy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również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kulturę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innego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kraju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zobaczy</a:t>
            </a:r>
            <a:r>
              <a:rPr lang="pl-PL" sz="2400" dirty="0" smtClean="0">
                <a:solidFill>
                  <a:schemeClr val="bg1"/>
                </a:solidFill>
              </a:rPr>
              <a:t>liśmy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wiele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ciekawych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miejsc</a:t>
            </a:r>
            <a:r>
              <a:rPr lang="en-US" sz="2400" dirty="0">
                <a:solidFill>
                  <a:schemeClr val="bg1"/>
                </a:solidFill>
              </a:rPr>
              <a:t>, a </a:t>
            </a:r>
            <a:r>
              <a:rPr lang="en-US" sz="2400" dirty="0" err="1">
                <a:solidFill>
                  <a:schemeClr val="bg1"/>
                </a:solidFill>
              </a:rPr>
              <a:t>przede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wszystkim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mog</a:t>
            </a:r>
            <a:r>
              <a:rPr lang="pl-PL" sz="2400" dirty="0" smtClean="0">
                <a:solidFill>
                  <a:schemeClr val="bg1"/>
                </a:solidFill>
              </a:rPr>
              <a:t>liśmy </a:t>
            </a:r>
            <a:r>
              <a:rPr lang="en-US" sz="2400" dirty="0" err="1" smtClean="0">
                <a:solidFill>
                  <a:schemeClr val="bg1"/>
                </a:solidFill>
              </a:rPr>
              <a:t>pracować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w </a:t>
            </a:r>
            <a:r>
              <a:rPr lang="en-US" sz="2400" dirty="0" smtClean="0">
                <a:solidFill>
                  <a:schemeClr val="bg1"/>
                </a:solidFill>
              </a:rPr>
              <a:t>firm</a:t>
            </a:r>
            <a:r>
              <a:rPr lang="pl-PL" sz="2400" dirty="0" smtClean="0">
                <a:solidFill>
                  <a:schemeClr val="bg1"/>
                </a:solidFill>
              </a:rPr>
              <a:t>ach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któr</a:t>
            </a:r>
            <a:r>
              <a:rPr lang="pl-PL" sz="2400" dirty="0" smtClean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wiele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nas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nauczył</a:t>
            </a:r>
            <a:r>
              <a:rPr lang="pl-PL" sz="2400" dirty="0" smtClean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, a </a:t>
            </a:r>
            <a:r>
              <a:rPr lang="en-US" sz="2400" dirty="0">
                <a:solidFill>
                  <a:schemeClr val="bg1"/>
                </a:solidFill>
              </a:rPr>
              <a:t>w </a:t>
            </a:r>
            <a:r>
              <a:rPr lang="en-US" sz="2400" dirty="0" err="1">
                <a:solidFill>
                  <a:schemeClr val="bg1"/>
                </a:solidFill>
              </a:rPr>
              <a:t>szczególności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podniosł</a:t>
            </a:r>
            <a:r>
              <a:rPr lang="pl-PL" sz="2400" dirty="0" smtClean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nasze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cenne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doświadczenie</a:t>
            </a:r>
            <a:r>
              <a:rPr lang="pl-PL" sz="2400" dirty="0" smtClean="0">
                <a:solidFill>
                  <a:schemeClr val="bg1"/>
                </a:solidFill>
              </a:rPr>
              <a:t> zawodowe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które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pewno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wykorzystam</a:t>
            </a:r>
            <a:r>
              <a:rPr lang="pl-PL" sz="2400" dirty="0" smtClean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w </a:t>
            </a:r>
            <a:r>
              <a:rPr lang="en-US" sz="2400" dirty="0" err="1">
                <a:solidFill>
                  <a:schemeClr val="bg1"/>
                </a:solidFill>
              </a:rPr>
              <a:t>przyszłości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wraz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z </a:t>
            </a:r>
            <a:r>
              <a:rPr lang="en-US" sz="2400" dirty="0" err="1" smtClean="0">
                <a:solidFill>
                  <a:schemeClr val="bg1"/>
                </a:solidFill>
              </a:rPr>
              <a:t>certyfikat</a:t>
            </a:r>
            <a:r>
              <a:rPr lang="pl-PL" sz="2400" dirty="0" smtClean="0">
                <a:solidFill>
                  <a:schemeClr val="bg1"/>
                </a:solidFill>
              </a:rPr>
              <a:t>a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r>
              <a:rPr lang="pl-PL" sz="2400" dirty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któr</a:t>
            </a:r>
            <a:r>
              <a:rPr lang="pl-PL" sz="2400" dirty="0" smtClean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nam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</a:t>
            </a:r>
            <a:r>
              <a:rPr lang="en-US" sz="2400" dirty="0" err="1" smtClean="0">
                <a:solidFill>
                  <a:schemeClr val="bg1"/>
                </a:solidFill>
              </a:rPr>
              <a:t>umożliwi</a:t>
            </a:r>
            <a:r>
              <a:rPr lang="pl-PL" sz="2400" dirty="0" smtClean="0">
                <a:solidFill>
                  <a:schemeClr val="bg1"/>
                </a:solidFill>
              </a:rPr>
              <a:t>ą.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Obraz 6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7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9"/>
            <a:ext cx="9512489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423080" y="1385769"/>
            <a:ext cx="11273051" cy="484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Cele szczegółowe w odniesieniu do wszystkich zawodów: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-poznanie i stosowanie zasad BHP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uzyskanie walidacji nabytych umiejętności uczniów podczas stażu poprzez dokument </a:t>
            </a:r>
            <a:r>
              <a:rPr lang="pl-PL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Europass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Mobilność, ECVET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umiejętność pracy w wielokulturowym środowisku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-rozwijanie samodzielności i kreatywności poprzez poznanie realiów pracy i życia </a:t>
            </a:r>
            <a:r>
              <a:rPr lang="pl-PL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w 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obcym kraju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poznanie dziedzictwa narodowego kraju goszczącego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-wzmocnienie potencjału społecznego instytucji i uczestników kształcenia zawodowego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-zdobycie wysokich umiejętności praktycznych, które są oczekiwane na lokalnym rynku pracy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podwyższenie jakości kształcenia Zespołu Szkół Ekonomicznych w Sandomierzu</a:t>
            </a:r>
            <a:endParaRPr lang="pl-P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4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105469" y="1949364"/>
            <a:ext cx="9512489" cy="388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Dodatkowe cele projektu: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-nauczyciele zyskają motywację na nauki języków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-nastąpi wzrost pewności siebie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-poznanie różnić kulturowych i mentalnych Europejczyków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-nawiązanie nowych przyjaźni i kontaktów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-zachęcenie nauczycieli do aplikowania w nowych konkursach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-stworzenie możliwości nieustannego kształcenia nauczycieli</a:t>
            </a:r>
            <a:endParaRPr lang="pl-PL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"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-wymiana dobrych praktyk zawodowych i kulturowych ze szkołami </a:t>
            </a:r>
            <a:r>
              <a:rPr lang="pl-PL" sz="24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           i </a:t>
            </a:r>
            <a:r>
              <a:rPr lang="pl-PL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społecznościami z innych krajów europejskich</a:t>
            </a:r>
            <a:endParaRPr lang="pl-PL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6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57224" y="2069025"/>
            <a:ext cx="10772775" cy="428515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Uczestnicy projektu: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96537" y="2751414"/>
            <a:ext cx="7519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 smtClean="0">
                <a:solidFill>
                  <a:schemeClr val="bg1"/>
                </a:solidFill>
              </a:rPr>
              <a:t> 3 </a:t>
            </a:r>
            <a:r>
              <a:rPr lang="pl-PL" altLang="pl-PL" sz="2400" dirty="0">
                <a:solidFill>
                  <a:schemeClr val="bg1"/>
                </a:solidFill>
              </a:rPr>
              <a:t>uczniów klasy </a:t>
            </a:r>
            <a:r>
              <a:rPr lang="pl-PL" altLang="pl-PL" sz="2400" dirty="0" smtClean="0">
                <a:solidFill>
                  <a:schemeClr val="bg1"/>
                </a:solidFill>
              </a:rPr>
              <a:t>II </a:t>
            </a:r>
            <a:r>
              <a:rPr lang="pl-PL" altLang="pl-PL" sz="2400" dirty="0">
                <a:solidFill>
                  <a:schemeClr val="bg1"/>
                </a:solidFill>
              </a:rPr>
              <a:t>Technikum Ekonomicznego,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>
                <a:solidFill>
                  <a:schemeClr val="bg1"/>
                </a:solidFill>
              </a:rPr>
              <a:t> </a:t>
            </a:r>
            <a:r>
              <a:rPr lang="pl-PL" altLang="pl-PL" sz="2400" dirty="0" smtClean="0">
                <a:solidFill>
                  <a:schemeClr val="bg1"/>
                </a:solidFill>
              </a:rPr>
              <a:t>1 uczeń </a:t>
            </a:r>
            <a:r>
              <a:rPr lang="pl-PL" altLang="pl-PL" sz="2400" dirty="0">
                <a:solidFill>
                  <a:schemeClr val="bg1"/>
                </a:solidFill>
              </a:rPr>
              <a:t>klasy III Technikum Informatycznego</a:t>
            </a:r>
            <a:r>
              <a:rPr lang="pl-PL" altLang="pl-PL" sz="2400" dirty="0" smtClean="0">
                <a:solidFill>
                  <a:schemeClr val="bg1"/>
                </a:solidFill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 smtClean="0">
                <a:solidFill>
                  <a:schemeClr val="bg1"/>
                </a:solidFill>
              </a:rPr>
              <a:t> 2 uczniów klasy III Technikum grafiki i poligrafii cyfrowej</a:t>
            </a:r>
            <a:endParaRPr lang="pl-PL" altLang="pl-PL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>
                <a:solidFill>
                  <a:schemeClr val="bg1"/>
                </a:solidFill>
              </a:rPr>
              <a:t> </a:t>
            </a:r>
            <a:r>
              <a:rPr lang="pl-PL" altLang="pl-PL" sz="2400" dirty="0" smtClean="0">
                <a:solidFill>
                  <a:schemeClr val="bg1"/>
                </a:solidFill>
              </a:rPr>
              <a:t>14 </a:t>
            </a:r>
            <a:r>
              <a:rPr lang="pl-PL" altLang="pl-PL" sz="2400" dirty="0">
                <a:solidFill>
                  <a:schemeClr val="bg1"/>
                </a:solidFill>
              </a:rPr>
              <a:t>uczniów klasy III Technikum Logistycznego,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88358" y="4574948"/>
            <a:ext cx="678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Opiekunowie młodzieży podczas stażu: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96537" y="5290487"/>
            <a:ext cx="7572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</a:rPr>
              <a:t>Małgorzata </a:t>
            </a:r>
            <a:r>
              <a:rPr lang="pl-PL" sz="2400" dirty="0" err="1" smtClean="0">
                <a:solidFill>
                  <a:schemeClr val="bg1"/>
                </a:solidFill>
              </a:rPr>
              <a:t>Białousz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</a:rPr>
              <a:t>Magdalena Kubiak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7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668218"/>
            <a:ext cx="9512489" cy="792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214651" y="1707149"/>
            <a:ext cx="3589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Uczestnicy projektu: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214651" y="2415654"/>
            <a:ext cx="41489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Technikum Ekonomiczne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Aleksandra Ciastek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Paulina Świstak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Wiktoria Kukułka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Technikum Informatyczne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Wiktor Żakiewicz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Technikum Grafiki i Poligrafii Cyfrowej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Karolina Szymczyk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err="1" smtClean="0">
                <a:solidFill>
                  <a:schemeClr val="bg1"/>
                </a:solidFill>
              </a:rPr>
              <a:t>Anastasiia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Repko</a:t>
            </a:r>
            <a:endParaRPr lang="pl-PL" sz="2000" dirty="0" smtClean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069540" y="1637732"/>
            <a:ext cx="4449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Technikum Logistyczne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Adrian Dziadowicz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Emilia </a:t>
            </a:r>
            <a:r>
              <a:rPr lang="pl-PL" sz="2000" dirty="0" err="1" smtClean="0">
                <a:solidFill>
                  <a:schemeClr val="bg1"/>
                </a:solidFill>
              </a:rPr>
              <a:t>Figacz</a:t>
            </a: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Patrycja </a:t>
            </a:r>
            <a:r>
              <a:rPr lang="pl-PL" sz="2000" dirty="0" err="1" smtClean="0">
                <a:solidFill>
                  <a:schemeClr val="bg1"/>
                </a:solidFill>
              </a:rPr>
              <a:t>Chuchmała</a:t>
            </a: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Daniel Plewa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Milena </a:t>
            </a:r>
            <a:r>
              <a:rPr lang="pl-PL" sz="2000" dirty="0" err="1" smtClean="0">
                <a:solidFill>
                  <a:schemeClr val="bg1"/>
                </a:solidFill>
              </a:rPr>
              <a:t>Ufniarz</a:t>
            </a: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Emilia Bąk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Patrycja Jabłońska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Wiktoria Witecka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Karolina Rojek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Michał Nowacki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Julia Rej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err="1" smtClean="0">
                <a:solidFill>
                  <a:schemeClr val="bg1"/>
                </a:solidFill>
              </a:rPr>
              <a:t>Yana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Bondarava</a:t>
            </a: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err="1" smtClean="0">
                <a:solidFill>
                  <a:schemeClr val="bg1"/>
                </a:solidFill>
              </a:rPr>
              <a:t>Vladyslav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Kuzminov</a:t>
            </a: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Piotr Kamiński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91807"/>
      </p:ext>
    </p:extLst>
  </p:cSld>
  <p:clrMapOvr>
    <a:masterClrMapping/>
  </p:clrMapOvr>
</p:sld>
</file>

<file path=ppt/theme/theme1.xml><?xml version="1.0" encoding="utf-8"?>
<a:theme xmlns:a="http://schemas.openxmlformats.org/drawingml/2006/main" name="Wielkomiejski">
  <a:themeElements>
    <a:clrScheme name="Wielkomiejsk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Wielkomiejs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lkomiejs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TM03457491[[fn=Wielkomiejski]]</Template>
  <TotalTime>1002</TotalTime>
  <Words>1882</Words>
  <Application>Microsoft Office PowerPoint</Application>
  <PresentationFormat>Panoramiczny</PresentationFormat>
  <Paragraphs>151</Paragraphs>
  <Slides>52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62" baseType="lpstr">
      <vt:lpstr>SimSun</vt:lpstr>
      <vt:lpstr>Arial</vt:lpstr>
      <vt:lpstr>Arial Black</vt:lpstr>
      <vt:lpstr>Arimo Bold</vt:lpstr>
      <vt:lpstr>Calibri</vt:lpstr>
      <vt:lpstr>Calibri Light</vt:lpstr>
      <vt:lpstr>Mangal</vt:lpstr>
      <vt:lpstr>Times New Roman</vt:lpstr>
      <vt:lpstr>Wingdings</vt:lpstr>
      <vt:lpstr>Wielkomiejski</vt:lpstr>
      <vt:lpstr>SANDOMIERSKI EKNOMIK ZDOBYWA MOBILNOŚCI ZAWODOWE W HISZPANII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Uczestnicy projektu: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Staże zawodowe w Hiszpanii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Carrefour Express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Educademia S.C.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Federación De Migrantes de la Union Europea en Andalucia (FORUM)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Podsumowując cały odbyty staż</vt:lpstr>
      <vt:lpstr>Nasza opinia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Hiszpania</dc:title>
  <dc:creator>Wiktor Żakiewicz</dc:creator>
  <cp:lastModifiedBy>Ja</cp:lastModifiedBy>
  <cp:revision>50</cp:revision>
  <dcterms:created xsi:type="dcterms:W3CDTF">2022-01-07T14:42:05Z</dcterms:created>
  <dcterms:modified xsi:type="dcterms:W3CDTF">2022-06-21T19:00:19Z</dcterms:modified>
</cp:coreProperties>
</file>