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3" r:id="rId6"/>
    <p:sldId id="264" r:id="rId7"/>
    <p:sldId id="266" r:id="rId8"/>
    <p:sldId id="261" r:id="rId9"/>
    <p:sldId id="267" r:id="rId10"/>
    <p:sldId id="268" r:id="rId11"/>
    <p:sldId id="269" r:id="rId12"/>
    <p:sldId id="270" r:id="rId13"/>
    <p:sldId id="265" r:id="rId14"/>
    <p:sldId id="262" r:id="rId15"/>
    <p:sldId id="260" r:id="rId16"/>
    <p:sldId id="271" r:id="rId17"/>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p:scale>
          <a:sx n="81" d="100"/>
          <a:sy n="81" d="100"/>
        </p:scale>
        <p:origin x="-17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smtClean="0"/>
              <a:t>Upravte štýly predlohy textu</a:t>
            </a:r>
            <a:endParaRPr lang="sk-SK"/>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1674928F-1A77-4CB6-9B90-B8387B543923}" type="datetimeFigureOut">
              <a:rPr lang="sk-SK" smtClean="0"/>
              <a:t>1. 6. 2020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F348BB5-806C-4952-A9F3-0A0004913DD7}" type="slidenum">
              <a:rPr lang="sk-SK" smtClean="0"/>
              <a:t>‹#›</a:t>
            </a:fld>
            <a:endParaRPr lang="sk-SK"/>
          </a:p>
        </p:txBody>
      </p:sp>
    </p:spTree>
    <p:extLst>
      <p:ext uri="{BB962C8B-B14F-4D97-AF65-F5344CB8AC3E}">
        <p14:creationId xmlns:p14="http://schemas.microsoft.com/office/powerpoint/2010/main" val="1020229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1674928F-1A77-4CB6-9B90-B8387B543923}" type="datetimeFigureOut">
              <a:rPr lang="sk-SK" smtClean="0"/>
              <a:t>1. 6. 2020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F348BB5-806C-4952-A9F3-0A0004913DD7}" type="slidenum">
              <a:rPr lang="sk-SK" smtClean="0"/>
              <a:t>‹#›</a:t>
            </a:fld>
            <a:endParaRPr lang="sk-SK"/>
          </a:p>
        </p:txBody>
      </p:sp>
    </p:spTree>
    <p:extLst>
      <p:ext uri="{BB962C8B-B14F-4D97-AF65-F5344CB8AC3E}">
        <p14:creationId xmlns:p14="http://schemas.microsoft.com/office/powerpoint/2010/main" val="3175610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838200" y="365125"/>
            <a:ext cx="7734300"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1674928F-1A77-4CB6-9B90-B8387B543923}" type="datetimeFigureOut">
              <a:rPr lang="sk-SK" smtClean="0"/>
              <a:t>1. 6. 2020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F348BB5-806C-4952-A9F3-0A0004913DD7}" type="slidenum">
              <a:rPr lang="sk-SK" smtClean="0"/>
              <a:t>‹#›</a:t>
            </a:fld>
            <a:endParaRPr lang="sk-SK"/>
          </a:p>
        </p:txBody>
      </p:sp>
    </p:spTree>
    <p:extLst>
      <p:ext uri="{BB962C8B-B14F-4D97-AF65-F5344CB8AC3E}">
        <p14:creationId xmlns:p14="http://schemas.microsoft.com/office/powerpoint/2010/main" val="338631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1674928F-1A77-4CB6-9B90-B8387B543923}" type="datetimeFigureOut">
              <a:rPr lang="sk-SK" smtClean="0"/>
              <a:t>1. 6. 2020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F348BB5-806C-4952-A9F3-0A0004913DD7}" type="slidenum">
              <a:rPr lang="sk-SK" smtClean="0"/>
              <a:t>‹#›</a:t>
            </a:fld>
            <a:endParaRPr lang="sk-SK"/>
          </a:p>
        </p:txBody>
      </p:sp>
    </p:spTree>
    <p:extLst>
      <p:ext uri="{BB962C8B-B14F-4D97-AF65-F5344CB8AC3E}">
        <p14:creationId xmlns:p14="http://schemas.microsoft.com/office/powerpoint/2010/main" val="1685242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smtClean="0"/>
              <a:t>Upravte štýly predlohy textu</a:t>
            </a:r>
            <a:endParaRPr lang="sk-SK"/>
          </a:p>
        </p:txBody>
      </p:sp>
      <p:sp>
        <p:nvSpPr>
          <p:cNvPr id="3" name="Zástupný symbol tex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1674928F-1A77-4CB6-9B90-B8387B543923}" type="datetimeFigureOut">
              <a:rPr lang="sk-SK" smtClean="0"/>
              <a:t>1. 6. 2020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F348BB5-806C-4952-A9F3-0A0004913DD7}" type="slidenum">
              <a:rPr lang="sk-SK" smtClean="0"/>
              <a:t>‹#›</a:t>
            </a:fld>
            <a:endParaRPr lang="sk-SK"/>
          </a:p>
        </p:txBody>
      </p:sp>
    </p:spTree>
    <p:extLst>
      <p:ext uri="{BB962C8B-B14F-4D97-AF65-F5344CB8AC3E}">
        <p14:creationId xmlns:p14="http://schemas.microsoft.com/office/powerpoint/2010/main" val="3097092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838200" y="1825625"/>
            <a:ext cx="51816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6172200" y="1825625"/>
            <a:ext cx="51816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1674928F-1A77-4CB6-9B90-B8387B543923}" type="datetimeFigureOut">
              <a:rPr lang="sk-SK" smtClean="0"/>
              <a:t>1. 6. 2020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6F348BB5-806C-4952-A9F3-0A0004913DD7}" type="slidenum">
              <a:rPr lang="sk-SK" smtClean="0"/>
              <a:t>‹#›</a:t>
            </a:fld>
            <a:endParaRPr lang="sk-SK"/>
          </a:p>
        </p:txBody>
      </p:sp>
    </p:spTree>
    <p:extLst>
      <p:ext uri="{BB962C8B-B14F-4D97-AF65-F5344CB8AC3E}">
        <p14:creationId xmlns:p14="http://schemas.microsoft.com/office/powerpoint/2010/main" val="96192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smtClean="0"/>
              <a:t>Upravte štýly predlohy textu</a:t>
            </a:r>
            <a:endParaRPr lang="sk-SK"/>
          </a:p>
        </p:txBody>
      </p:sp>
      <p:sp>
        <p:nvSpPr>
          <p:cNvPr id="3" name="Zástupný symbol tex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839788" y="2505075"/>
            <a:ext cx="5157787"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6172200" y="2505075"/>
            <a:ext cx="5183188"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1674928F-1A77-4CB6-9B90-B8387B543923}" type="datetimeFigureOut">
              <a:rPr lang="sk-SK" smtClean="0"/>
              <a:t>1. 6. 2020</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6F348BB5-806C-4952-A9F3-0A0004913DD7}" type="slidenum">
              <a:rPr lang="sk-SK" smtClean="0"/>
              <a:t>‹#›</a:t>
            </a:fld>
            <a:endParaRPr lang="sk-SK"/>
          </a:p>
        </p:txBody>
      </p:sp>
    </p:spTree>
    <p:extLst>
      <p:ext uri="{BB962C8B-B14F-4D97-AF65-F5344CB8AC3E}">
        <p14:creationId xmlns:p14="http://schemas.microsoft.com/office/powerpoint/2010/main" val="3644542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1674928F-1A77-4CB6-9B90-B8387B543923}" type="datetimeFigureOut">
              <a:rPr lang="sk-SK" smtClean="0"/>
              <a:t>1. 6. 2020</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6F348BB5-806C-4952-A9F3-0A0004913DD7}" type="slidenum">
              <a:rPr lang="sk-SK" smtClean="0"/>
              <a:t>‹#›</a:t>
            </a:fld>
            <a:endParaRPr lang="sk-SK"/>
          </a:p>
        </p:txBody>
      </p:sp>
    </p:spTree>
    <p:extLst>
      <p:ext uri="{BB962C8B-B14F-4D97-AF65-F5344CB8AC3E}">
        <p14:creationId xmlns:p14="http://schemas.microsoft.com/office/powerpoint/2010/main" val="3502562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1674928F-1A77-4CB6-9B90-B8387B543923}" type="datetimeFigureOut">
              <a:rPr lang="sk-SK" smtClean="0"/>
              <a:t>1. 6. 2020</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6F348BB5-806C-4952-A9F3-0A0004913DD7}" type="slidenum">
              <a:rPr lang="sk-SK" smtClean="0"/>
              <a:t>‹#›</a:t>
            </a:fld>
            <a:endParaRPr lang="sk-SK"/>
          </a:p>
        </p:txBody>
      </p:sp>
    </p:spTree>
    <p:extLst>
      <p:ext uri="{BB962C8B-B14F-4D97-AF65-F5344CB8AC3E}">
        <p14:creationId xmlns:p14="http://schemas.microsoft.com/office/powerpoint/2010/main" val="2718047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smtClean="0"/>
              <a:t>Upravte štýly predlohy textu</a:t>
            </a:r>
            <a:endParaRPr lang="sk-SK"/>
          </a:p>
        </p:txBody>
      </p:sp>
      <p:sp>
        <p:nvSpPr>
          <p:cNvPr id="3" name="Zástupný symbol obsah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1674928F-1A77-4CB6-9B90-B8387B543923}" type="datetimeFigureOut">
              <a:rPr lang="sk-SK" smtClean="0"/>
              <a:t>1. 6. 2020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6F348BB5-806C-4952-A9F3-0A0004913DD7}" type="slidenum">
              <a:rPr lang="sk-SK" smtClean="0"/>
              <a:t>‹#›</a:t>
            </a:fld>
            <a:endParaRPr lang="sk-SK"/>
          </a:p>
        </p:txBody>
      </p:sp>
    </p:spTree>
    <p:extLst>
      <p:ext uri="{BB962C8B-B14F-4D97-AF65-F5344CB8AC3E}">
        <p14:creationId xmlns:p14="http://schemas.microsoft.com/office/powerpoint/2010/main" val="4151722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smtClean="0"/>
              <a:t>Upravte štýly predlohy textu</a:t>
            </a:r>
            <a:endParaRPr lang="sk-SK"/>
          </a:p>
        </p:txBody>
      </p:sp>
      <p:sp>
        <p:nvSpPr>
          <p:cNvPr id="3" name="Zástupný symbol obrázka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1674928F-1A77-4CB6-9B90-B8387B543923}" type="datetimeFigureOut">
              <a:rPr lang="sk-SK" smtClean="0"/>
              <a:t>1. 6. 2020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6F348BB5-806C-4952-A9F3-0A0004913DD7}" type="slidenum">
              <a:rPr lang="sk-SK" smtClean="0"/>
              <a:t>‹#›</a:t>
            </a:fld>
            <a:endParaRPr lang="sk-SK"/>
          </a:p>
        </p:txBody>
      </p:sp>
    </p:spTree>
    <p:extLst>
      <p:ext uri="{BB962C8B-B14F-4D97-AF65-F5344CB8AC3E}">
        <p14:creationId xmlns:p14="http://schemas.microsoft.com/office/powerpoint/2010/main" val="4273091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7000"/>
            <a:lum/>
          </a:blip>
          <a:srcRect/>
          <a:stretch>
            <a:fillRect l="73000" t="32000" b="-12000"/>
          </a:stretch>
        </a:blipFill>
        <a:effectLst/>
      </p:bgPr>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74928F-1A77-4CB6-9B90-B8387B543923}" type="datetimeFigureOut">
              <a:rPr lang="sk-SK" smtClean="0"/>
              <a:t>1. 6. 2020</a:t>
            </a:fld>
            <a:endParaRPr lang="sk-SK"/>
          </a:p>
        </p:txBody>
      </p:sp>
      <p:sp>
        <p:nvSpPr>
          <p:cNvPr id="5" name="Zástupný symbol päty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348BB5-806C-4952-A9F3-0A0004913DD7}" type="slidenum">
              <a:rPr lang="sk-SK" smtClean="0"/>
              <a:t>‹#›</a:t>
            </a:fld>
            <a:endParaRPr lang="sk-SK"/>
          </a:p>
        </p:txBody>
      </p:sp>
    </p:spTree>
    <p:extLst>
      <p:ext uri="{BB962C8B-B14F-4D97-AF65-F5344CB8AC3E}">
        <p14:creationId xmlns:p14="http://schemas.microsoft.com/office/powerpoint/2010/main" val="1682370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37937" y="1683837"/>
            <a:ext cx="9978189" cy="2387600"/>
          </a:xfrm>
        </p:spPr>
        <p:txBody>
          <a:bodyPr>
            <a:noAutofit/>
          </a:bodyPr>
          <a:lstStyle/>
          <a:p>
            <a:pPr>
              <a:lnSpc>
                <a:spcPct val="150000"/>
              </a:lnSpc>
            </a:pPr>
            <a:r>
              <a:rPr lang="sk-SK" b="1" dirty="0" err="1" smtClean="0">
                <a:latin typeface="Comic Sans MS" panose="030F0702030302020204" pitchFamily="66" charset="0"/>
              </a:rPr>
              <a:t>Scott</a:t>
            </a:r>
            <a:r>
              <a:rPr lang="sk-SK" b="1" dirty="0" smtClean="0">
                <a:latin typeface="Comic Sans MS" panose="030F0702030302020204" pitchFamily="66" charset="0"/>
              </a:rPr>
              <a:t> </a:t>
            </a:r>
            <a:r>
              <a:rPr lang="sk-SK" b="1" dirty="0" err="1" smtClean="0">
                <a:latin typeface="Comic Sans MS" panose="030F0702030302020204" pitchFamily="66" charset="0"/>
              </a:rPr>
              <a:t>O´Dell</a:t>
            </a:r>
            <a:r>
              <a:rPr lang="sk-SK" b="1" dirty="0" smtClean="0">
                <a:latin typeface="Comic Sans MS" panose="030F0702030302020204" pitchFamily="66" charset="0"/>
              </a:rPr>
              <a:t/>
            </a:r>
            <a:br>
              <a:rPr lang="sk-SK" b="1" dirty="0" smtClean="0">
                <a:latin typeface="Comic Sans MS" panose="030F0702030302020204" pitchFamily="66" charset="0"/>
              </a:rPr>
            </a:br>
            <a:r>
              <a:rPr lang="sk-SK" b="1" dirty="0" smtClean="0">
                <a:latin typeface="Comic Sans MS" panose="030F0702030302020204" pitchFamily="66" charset="0"/>
              </a:rPr>
              <a:t>Ostrov belasých delfínov</a:t>
            </a:r>
            <a:endParaRPr lang="sk-SK" b="1" dirty="0">
              <a:latin typeface="Comic Sans MS" panose="030F0702030302020204" pitchFamily="66" charset="0"/>
            </a:endParaRPr>
          </a:p>
        </p:txBody>
      </p:sp>
      <p:sp>
        <p:nvSpPr>
          <p:cNvPr id="3" name="Podnadpis 2"/>
          <p:cNvSpPr>
            <a:spLocks noGrp="1"/>
          </p:cNvSpPr>
          <p:nvPr>
            <p:ph type="subTitle" idx="1"/>
          </p:nvPr>
        </p:nvSpPr>
        <p:spPr>
          <a:xfrm>
            <a:off x="0" y="6332621"/>
            <a:ext cx="4876800" cy="525379"/>
          </a:xfrm>
        </p:spPr>
        <p:txBody>
          <a:bodyPr/>
          <a:lstStyle/>
          <a:p>
            <a:endParaRPr lang="sk-SK" b="1" dirty="0">
              <a:latin typeface="Comic Sans MS" panose="030F0702030302020204" pitchFamily="66" charset="0"/>
            </a:endParaRPr>
          </a:p>
        </p:txBody>
      </p:sp>
    </p:spTree>
    <p:extLst>
      <p:ext uri="{BB962C8B-B14F-4D97-AF65-F5344CB8AC3E}">
        <p14:creationId xmlns:p14="http://schemas.microsoft.com/office/powerpoint/2010/main" val="2099541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0710" y="270456"/>
            <a:ext cx="11147738" cy="1325563"/>
          </a:xfrm>
        </p:spPr>
        <p:txBody>
          <a:bodyPr>
            <a:noAutofit/>
          </a:bodyPr>
          <a:lstStyle/>
          <a:p>
            <a:pPr algn="ctr"/>
            <a:r>
              <a:rPr lang="sk-SK" sz="5400" b="1" dirty="0" smtClean="0">
                <a:latin typeface="Comic Sans MS" panose="030F0702030302020204" pitchFamily="66" charset="0"/>
              </a:rPr>
              <a:t>Ostrov belasých delfínov </a:t>
            </a:r>
            <a:endParaRPr lang="sk-SK" sz="5400" b="1" dirty="0">
              <a:latin typeface="Comic Sans MS" panose="030F0702030302020204" pitchFamily="66" charset="0"/>
            </a:endParaRPr>
          </a:p>
        </p:txBody>
      </p:sp>
      <p:sp>
        <p:nvSpPr>
          <p:cNvPr id="3" name="Zástupný symbol obsahu 2"/>
          <p:cNvSpPr>
            <a:spLocks noGrp="1"/>
          </p:cNvSpPr>
          <p:nvPr>
            <p:ph idx="1"/>
          </p:nvPr>
        </p:nvSpPr>
        <p:spPr>
          <a:xfrm>
            <a:off x="935865" y="1776323"/>
            <a:ext cx="8259651" cy="2975982"/>
          </a:xfrm>
        </p:spPr>
        <p:txBody>
          <a:bodyPr>
            <a:normAutofit/>
          </a:bodyPr>
          <a:lstStyle/>
          <a:p>
            <a:pPr marL="0" indent="0" algn="ctr">
              <a:lnSpc>
                <a:spcPct val="150000"/>
              </a:lnSpc>
              <a:buNone/>
            </a:pPr>
            <a:r>
              <a:rPr lang="sk-SK" sz="4000" b="1" dirty="0" smtClean="0">
                <a:latin typeface="Comic Sans MS" panose="030F0702030302020204" pitchFamily="66" charset="0"/>
              </a:rPr>
              <a:t>Prečítajte si text v učebnici na str. 134 - 137</a:t>
            </a:r>
            <a:endParaRPr lang="sk-SK" sz="4000" b="1" i="1" dirty="0" smtClean="0">
              <a:latin typeface="Comic Sans MS" panose="030F0702030302020204" pitchFamily="66" charset="0"/>
            </a:endParaRPr>
          </a:p>
        </p:txBody>
      </p:sp>
      <p:pic>
        <p:nvPicPr>
          <p:cNvPr id="3076" name="Picture 4" descr="delfines s animados | Delfini"/>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93184" y="2812425"/>
            <a:ext cx="3879760" cy="387976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delfines s animados | Delfini"/>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531218" y="2812425"/>
            <a:ext cx="3879760" cy="3879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6509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0710" y="103031"/>
            <a:ext cx="11147738" cy="1325563"/>
          </a:xfrm>
        </p:spPr>
        <p:txBody>
          <a:bodyPr>
            <a:noAutofit/>
          </a:bodyPr>
          <a:lstStyle/>
          <a:p>
            <a:pPr algn="ctr"/>
            <a:r>
              <a:rPr lang="sk-SK" sz="5400" b="1" dirty="0" smtClean="0">
                <a:latin typeface="Comic Sans MS" panose="030F0702030302020204" pitchFamily="66" charset="0"/>
              </a:rPr>
              <a:t>Ostrov belasých delfínov </a:t>
            </a:r>
            <a:endParaRPr lang="sk-SK" sz="5400" b="1" dirty="0">
              <a:latin typeface="Comic Sans MS" panose="030F0702030302020204" pitchFamily="66" charset="0"/>
            </a:endParaRPr>
          </a:p>
        </p:txBody>
      </p:sp>
      <p:sp>
        <p:nvSpPr>
          <p:cNvPr id="3" name="Zástupný symbol obsahu 2"/>
          <p:cNvSpPr>
            <a:spLocks noGrp="1"/>
          </p:cNvSpPr>
          <p:nvPr>
            <p:ph idx="1"/>
          </p:nvPr>
        </p:nvSpPr>
        <p:spPr>
          <a:xfrm>
            <a:off x="304799" y="1287888"/>
            <a:ext cx="10539211" cy="5306096"/>
          </a:xfrm>
        </p:spPr>
        <p:txBody>
          <a:bodyPr>
            <a:normAutofit fontScale="55000" lnSpcReduction="20000"/>
          </a:bodyPr>
          <a:lstStyle/>
          <a:p>
            <a:pPr marL="0" indent="0" algn="just">
              <a:lnSpc>
                <a:spcPct val="170000"/>
              </a:lnSpc>
              <a:buNone/>
            </a:pPr>
            <a:r>
              <a:rPr lang="sk-SK" sz="4000" dirty="0" smtClean="0">
                <a:latin typeface="Comic Sans MS" panose="030F0702030302020204" pitchFamily="66" charset="0"/>
              </a:rPr>
              <a:t>1. </a:t>
            </a:r>
            <a:r>
              <a:rPr lang="sv-SE" sz="4000" dirty="0" smtClean="0">
                <a:latin typeface="Comic Sans MS" panose="030F0702030302020204" pitchFamily="66" charset="0"/>
              </a:rPr>
              <a:t>Aká </a:t>
            </a:r>
            <a:r>
              <a:rPr lang="sv-SE" sz="4000" dirty="0">
                <a:latin typeface="Comic Sans MS" panose="030F0702030302020204" pitchFamily="66" charset="0"/>
              </a:rPr>
              <a:t>tragická udalosť sa stala Karane? </a:t>
            </a:r>
          </a:p>
          <a:p>
            <a:pPr marL="0" indent="0" algn="just">
              <a:lnSpc>
                <a:spcPct val="170000"/>
              </a:lnSpc>
              <a:buNone/>
            </a:pPr>
            <a:r>
              <a:rPr lang="sk-SK" sz="4000" dirty="0" smtClean="0">
                <a:latin typeface="Comic Sans MS" panose="030F0702030302020204" pitchFamily="66" charset="0"/>
              </a:rPr>
              <a:t>2. Ako </a:t>
            </a:r>
            <a:r>
              <a:rPr lang="sk-SK" sz="4000" dirty="0">
                <a:latin typeface="Comic Sans MS" panose="030F0702030302020204" pitchFamily="66" charset="0"/>
              </a:rPr>
              <a:t>sa chcela </a:t>
            </a:r>
            <a:r>
              <a:rPr lang="sk-SK" sz="4000" dirty="0" err="1">
                <a:latin typeface="Comic Sans MS" panose="030F0702030302020204" pitchFamily="66" charset="0"/>
              </a:rPr>
              <a:t>Karana</a:t>
            </a:r>
            <a:r>
              <a:rPr lang="sk-SK" sz="4000" dirty="0">
                <a:latin typeface="Comic Sans MS" panose="030F0702030302020204" pitchFamily="66" charset="0"/>
              </a:rPr>
              <a:t> pomstiť divým psom? </a:t>
            </a:r>
          </a:p>
          <a:p>
            <a:pPr marL="0" indent="0" algn="just">
              <a:lnSpc>
                <a:spcPct val="170000"/>
              </a:lnSpc>
              <a:buNone/>
            </a:pPr>
            <a:r>
              <a:rPr lang="pl-PL" sz="4000" dirty="0" smtClean="0">
                <a:latin typeface="Comic Sans MS" panose="030F0702030302020204" pitchFamily="66" charset="0"/>
              </a:rPr>
              <a:t>3. Ako </a:t>
            </a:r>
            <a:r>
              <a:rPr lang="pl-PL" sz="4000" dirty="0">
                <a:latin typeface="Comic Sans MS" panose="030F0702030302020204" pitchFamily="66" charset="0"/>
              </a:rPr>
              <a:t>sa správali psy, keď Karana odniesla Rama do dediny ? </a:t>
            </a:r>
          </a:p>
          <a:p>
            <a:pPr marL="0" indent="0" algn="just">
              <a:lnSpc>
                <a:spcPct val="170000"/>
              </a:lnSpc>
              <a:buNone/>
            </a:pPr>
            <a:r>
              <a:rPr lang="sk-SK" sz="4000" dirty="0" smtClean="0">
                <a:latin typeface="Comic Sans MS" panose="030F0702030302020204" pitchFamily="66" charset="0"/>
              </a:rPr>
              <a:t>4. Prečo </a:t>
            </a:r>
            <a:r>
              <a:rPr lang="sk-SK" sz="4000" dirty="0">
                <a:latin typeface="Comic Sans MS" panose="030F0702030302020204" pitchFamily="66" charset="0"/>
              </a:rPr>
              <a:t>ich prenasledovala a čo chcela prvé urobiť? </a:t>
            </a:r>
          </a:p>
          <a:p>
            <a:pPr marL="0" indent="0" algn="just">
              <a:lnSpc>
                <a:spcPct val="170000"/>
              </a:lnSpc>
              <a:buNone/>
            </a:pPr>
            <a:r>
              <a:rPr lang="pl-PL" sz="4000" dirty="0" smtClean="0">
                <a:latin typeface="Comic Sans MS" panose="030F0702030302020204" pitchFamily="66" charset="0"/>
              </a:rPr>
              <a:t>5. Prečo </a:t>
            </a:r>
            <a:r>
              <a:rPr lang="pl-PL" sz="4000" dirty="0">
                <a:latin typeface="Comic Sans MS" panose="030F0702030302020204" pitchFamily="66" charset="0"/>
              </a:rPr>
              <a:t>sa jej to nepodarilo? </a:t>
            </a:r>
          </a:p>
          <a:p>
            <a:pPr marL="0" indent="0" algn="just">
              <a:lnSpc>
                <a:spcPct val="170000"/>
              </a:lnSpc>
              <a:buNone/>
            </a:pPr>
            <a:r>
              <a:rPr lang="sk-SK" sz="4000" dirty="0" smtClean="0">
                <a:latin typeface="Comic Sans MS" panose="030F0702030302020204" pitchFamily="66" charset="0"/>
              </a:rPr>
              <a:t>6. Ako </a:t>
            </a:r>
            <a:r>
              <a:rPr lang="sk-SK" sz="4000" dirty="0">
                <a:latin typeface="Comic Sans MS" panose="030F0702030302020204" pitchFamily="66" charset="0"/>
              </a:rPr>
              <a:t>sa </a:t>
            </a:r>
            <a:r>
              <a:rPr lang="sk-SK" sz="4000" dirty="0" err="1">
                <a:latin typeface="Comic Sans MS" panose="030F0702030302020204" pitchFamily="66" charset="0"/>
              </a:rPr>
              <a:t>Karana</a:t>
            </a:r>
            <a:r>
              <a:rPr lang="sk-SK" sz="4000" dirty="0">
                <a:latin typeface="Comic Sans MS" panose="030F0702030302020204" pitchFamily="66" charset="0"/>
              </a:rPr>
              <a:t> bránila voči psom? </a:t>
            </a:r>
          </a:p>
          <a:p>
            <a:pPr marL="0" indent="0" algn="just">
              <a:lnSpc>
                <a:spcPct val="170000"/>
              </a:lnSpc>
              <a:buNone/>
            </a:pPr>
            <a:r>
              <a:rPr lang="sk-SK" sz="4000" dirty="0" smtClean="0">
                <a:latin typeface="Comic Sans MS" panose="030F0702030302020204" pitchFamily="66" charset="0"/>
              </a:rPr>
              <a:t>7. Aké </a:t>
            </a:r>
            <a:r>
              <a:rPr lang="sk-SK" sz="4000" dirty="0">
                <a:latin typeface="Comic Sans MS" panose="030F0702030302020204" pitchFamily="66" charset="0"/>
              </a:rPr>
              <a:t>mala pocity, keď psy boli nablízku? </a:t>
            </a:r>
            <a:endParaRPr lang="sk-SK" sz="4000" dirty="0" smtClean="0">
              <a:latin typeface="Comic Sans MS" panose="030F0702030302020204" pitchFamily="66" charset="0"/>
            </a:endParaRPr>
          </a:p>
          <a:p>
            <a:pPr marL="0" indent="0" algn="just">
              <a:lnSpc>
                <a:spcPct val="170000"/>
              </a:lnSpc>
              <a:buNone/>
            </a:pPr>
            <a:r>
              <a:rPr lang="sk-SK" sz="4000" dirty="0" smtClean="0">
                <a:latin typeface="Comic Sans MS" panose="030F0702030302020204" pitchFamily="66" charset="0"/>
              </a:rPr>
              <a:t>8. Ktorý </a:t>
            </a:r>
            <a:r>
              <a:rPr lang="sk-SK" sz="4000" dirty="0">
                <a:latin typeface="Comic Sans MS" panose="030F0702030302020204" pitchFamily="66" charset="0"/>
              </a:rPr>
              <a:t>zákon indiánskeho kmeňa </a:t>
            </a:r>
            <a:r>
              <a:rPr lang="sk-SK" sz="4000" dirty="0" err="1">
                <a:latin typeface="Comic Sans MS" panose="030F0702030302020204" pitchFamily="66" charset="0"/>
              </a:rPr>
              <a:t>Karana</a:t>
            </a:r>
            <a:r>
              <a:rPr lang="sk-SK" sz="4000" dirty="0">
                <a:latin typeface="Comic Sans MS" panose="030F0702030302020204" pitchFamily="66" charset="0"/>
              </a:rPr>
              <a:t> porušila? </a:t>
            </a:r>
          </a:p>
        </p:txBody>
      </p:sp>
    </p:spTree>
    <p:extLst>
      <p:ext uri="{BB962C8B-B14F-4D97-AF65-F5344CB8AC3E}">
        <p14:creationId xmlns:p14="http://schemas.microsoft.com/office/powerpoint/2010/main" val="4173685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0710" y="37674"/>
            <a:ext cx="11147738" cy="1325563"/>
          </a:xfrm>
        </p:spPr>
        <p:txBody>
          <a:bodyPr>
            <a:noAutofit/>
          </a:bodyPr>
          <a:lstStyle/>
          <a:p>
            <a:pPr algn="ctr"/>
            <a:r>
              <a:rPr lang="sk-SK" sz="5400" b="1" dirty="0" smtClean="0">
                <a:latin typeface="Comic Sans MS" panose="030F0702030302020204" pitchFamily="66" charset="0"/>
              </a:rPr>
              <a:t>Ostrov belasých delfínov </a:t>
            </a:r>
            <a:endParaRPr lang="sk-SK" sz="5400" b="1" dirty="0">
              <a:latin typeface="Comic Sans MS" panose="030F0702030302020204" pitchFamily="66" charset="0"/>
            </a:endParaRPr>
          </a:p>
        </p:txBody>
      </p:sp>
      <p:sp>
        <p:nvSpPr>
          <p:cNvPr id="3" name="Zástupný symbol obsahu 2"/>
          <p:cNvSpPr>
            <a:spLocks noGrp="1"/>
          </p:cNvSpPr>
          <p:nvPr>
            <p:ph idx="1"/>
          </p:nvPr>
        </p:nvSpPr>
        <p:spPr>
          <a:xfrm>
            <a:off x="304799" y="1363237"/>
            <a:ext cx="10655121" cy="5306095"/>
          </a:xfrm>
        </p:spPr>
        <p:txBody>
          <a:bodyPr>
            <a:normAutofit fontScale="47500" lnSpcReduction="20000"/>
          </a:bodyPr>
          <a:lstStyle/>
          <a:p>
            <a:pPr marL="0" indent="0" algn="just">
              <a:lnSpc>
                <a:spcPct val="170000"/>
              </a:lnSpc>
              <a:buNone/>
            </a:pPr>
            <a:r>
              <a:rPr lang="sk-SK" sz="4000" dirty="0" smtClean="0">
                <a:latin typeface="Comic Sans MS" panose="030F0702030302020204" pitchFamily="66" charset="0"/>
              </a:rPr>
              <a:t>9. </a:t>
            </a:r>
            <a:r>
              <a:rPr lang="sk-SK" sz="4000" dirty="0" smtClean="0">
                <a:latin typeface="Comic Sans MS" panose="030F0702030302020204" pitchFamily="66" charset="0"/>
              </a:rPr>
              <a:t> </a:t>
            </a:r>
            <a:r>
              <a:rPr lang="sk-SK" sz="4000" dirty="0" smtClean="0">
                <a:latin typeface="Comic Sans MS" panose="030F0702030302020204" pitchFamily="66" charset="0"/>
              </a:rPr>
              <a:t>Čo </a:t>
            </a:r>
            <a:r>
              <a:rPr lang="sk-SK" sz="4000" dirty="0">
                <a:latin typeface="Comic Sans MS" panose="030F0702030302020204" pitchFamily="66" charset="0"/>
              </a:rPr>
              <a:t>sa malo stať, keď niekto poruší tento zákon? Akého trestu sa </a:t>
            </a:r>
            <a:r>
              <a:rPr lang="sk-SK" sz="4000" dirty="0" err="1">
                <a:latin typeface="Comic Sans MS" panose="030F0702030302020204" pitchFamily="66" charset="0"/>
              </a:rPr>
              <a:t>Karana</a:t>
            </a:r>
            <a:r>
              <a:rPr lang="sk-SK" sz="4000" dirty="0">
                <a:latin typeface="Comic Sans MS" panose="030F0702030302020204" pitchFamily="66" charset="0"/>
              </a:rPr>
              <a:t> bála? </a:t>
            </a:r>
          </a:p>
          <a:p>
            <a:pPr marL="0" indent="0" algn="just">
              <a:lnSpc>
                <a:spcPct val="170000"/>
              </a:lnSpc>
              <a:buNone/>
            </a:pPr>
            <a:r>
              <a:rPr lang="sk-SK" sz="4000" dirty="0" smtClean="0">
                <a:latin typeface="Comic Sans MS" panose="030F0702030302020204" pitchFamily="66" charset="0"/>
              </a:rPr>
              <a:t>10. </a:t>
            </a:r>
            <a:r>
              <a:rPr lang="sk-SK" sz="4000" dirty="0" smtClean="0">
                <a:latin typeface="Comic Sans MS" panose="030F0702030302020204" pitchFamily="66" charset="0"/>
              </a:rPr>
              <a:t> </a:t>
            </a:r>
            <a:r>
              <a:rPr lang="sk-SK" sz="4000" dirty="0" smtClean="0">
                <a:latin typeface="Comic Sans MS" panose="030F0702030302020204" pitchFamily="66" charset="0"/>
              </a:rPr>
              <a:t>Prečo </a:t>
            </a:r>
            <a:r>
              <a:rPr lang="sk-SK" sz="4000" dirty="0" err="1">
                <a:latin typeface="Comic Sans MS" panose="030F0702030302020204" pitchFamily="66" charset="0"/>
              </a:rPr>
              <a:t>Karana</a:t>
            </a:r>
            <a:r>
              <a:rPr lang="sk-SK" sz="4000" dirty="0">
                <a:latin typeface="Comic Sans MS" panose="030F0702030302020204" pitchFamily="66" charset="0"/>
              </a:rPr>
              <a:t> porušila zákon svojho </a:t>
            </a:r>
            <a:r>
              <a:rPr lang="sk-SK" sz="4000" dirty="0" smtClean="0">
                <a:latin typeface="Comic Sans MS" panose="030F0702030302020204" pitchFamily="66" charset="0"/>
              </a:rPr>
              <a:t>kmeňa?</a:t>
            </a:r>
            <a:endParaRPr lang="sk-SK" sz="4000" dirty="0">
              <a:latin typeface="Comic Sans MS" panose="030F0702030302020204" pitchFamily="66" charset="0"/>
            </a:endParaRPr>
          </a:p>
          <a:p>
            <a:pPr marL="0" indent="0" algn="just">
              <a:lnSpc>
                <a:spcPct val="170000"/>
              </a:lnSpc>
              <a:buNone/>
            </a:pPr>
            <a:r>
              <a:rPr lang="pl-PL" sz="4000" dirty="0" smtClean="0">
                <a:latin typeface="Comic Sans MS" panose="030F0702030302020204" pitchFamily="66" charset="0"/>
              </a:rPr>
              <a:t>11.</a:t>
            </a:r>
            <a:r>
              <a:rPr lang="pl-PL" sz="4000" dirty="0" smtClean="0">
                <a:latin typeface="Comic Sans MS" panose="030F0702030302020204" pitchFamily="66" charset="0"/>
              </a:rPr>
              <a:t> </a:t>
            </a:r>
            <a:r>
              <a:rPr lang="pl-PL" sz="4000" dirty="0" smtClean="0">
                <a:latin typeface="Comic Sans MS" panose="030F0702030302020204" pitchFamily="66" charset="0"/>
              </a:rPr>
              <a:t>O </a:t>
            </a:r>
            <a:r>
              <a:rPr lang="pl-PL" sz="4000" dirty="0">
                <a:latin typeface="Comic Sans MS" panose="030F0702030302020204" pitchFamily="66" charset="0"/>
              </a:rPr>
              <a:t>ktorých činnostiach Karany na ostrove sme sa dozvedeli z textu? </a:t>
            </a:r>
            <a:endParaRPr lang="sk-SK" sz="4000" dirty="0">
              <a:latin typeface="Comic Sans MS" panose="030F0702030302020204" pitchFamily="66" charset="0"/>
            </a:endParaRPr>
          </a:p>
          <a:p>
            <a:pPr marL="0" indent="0" algn="just">
              <a:lnSpc>
                <a:spcPct val="170000"/>
              </a:lnSpc>
              <a:buNone/>
            </a:pPr>
            <a:r>
              <a:rPr lang="sk-SK" sz="4000" dirty="0" smtClean="0">
                <a:latin typeface="Comic Sans MS" panose="030F0702030302020204" pitchFamily="66" charset="0"/>
              </a:rPr>
              <a:t>12. </a:t>
            </a:r>
            <a:r>
              <a:rPr lang="sk-SK" sz="4000" dirty="0" smtClean="0">
                <a:latin typeface="Comic Sans MS" panose="030F0702030302020204" pitchFamily="66" charset="0"/>
              </a:rPr>
              <a:t>Čo </a:t>
            </a:r>
            <a:r>
              <a:rPr lang="sk-SK" sz="4000" dirty="0">
                <a:latin typeface="Comic Sans MS" panose="030F0702030302020204" pitchFamily="66" charset="0"/>
              </a:rPr>
              <a:t>nosila </a:t>
            </a:r>
            <a:r>
              <a:rPr lang="sk-SK" sz="4000" dirty="0" err="1">
                <a:latin typeface="Comic Sans MS" panose="030F0702030302020204" pitchFamily="66" charset="0"/>
              </a:rPr>
              <a:t>Karana</a:t>
            </a:r>
            <a:r>
              <a:rPr lang="sk-SK" sz="4000" dirty="0">
                <a:latin typeface="Comic Sans MS" panose="030F0702030302020204" pitchFamily="66" charset="0"/>
              </a:rPr>
              <a:t> stále so sebou a prečo</a:t>
            </a:r>
            <a:r>
              <a:rPr lang="sk-SK" sz="4000" dirty="0" smtClean="0">
                <a:latin typeface="Comic Sans MS" panose="030F0702030302020204" pitchFamily="66" charset="0"/>
              </a:rPr>
              <a:t>?</a:t>
            </a:r>
            <a:endParaRPr lang="sk-SK" sz="4000" dirty="0">
              <a:latin typeface="Comic Sans MS" panose="030F0702030302020204" pitchFamily="66" charset="0"/>
            </a:endParaRPr>
          </a:p>
          <a:p>
            <a:pPr marL="0" indent="0" algn="just">
              <a:lnSpc>
                <a:spcPct val="170000"/>
              </a:lnSpc>
              <a:buNone/>
            </a:pPr>
            <a:r>
              <a:rPr lang="sk-SK" sz="4000" dirty="0" smtClean="0">
                <a:latin typeface="Comic Sans MS" panose="030F0702030302020204" pitchFamily="66" charset="0"/>
              </a:rPr>
              <a:t>13. </a:t>
            </a:r>
            <a:r>
              <a:rPr lang="sk-SK" sz="4000" dirty="0" smtClean="0">
                <a:latin typeface="Comic Sans MS" panose="030F0702030302020204" pitchFamily="66" charset="0"/>
              </a:rPr>
              <a:t> </a:t>
            </a:r>
            <a:r>
              <a:rPr lang="sk-SK" sz="4000" dirty="0" smtClean="0">
                <a:latin typeface="Comic Sans MS" panose="030F0702030302020204" pitchFamily="66" charset="0"/>
              </a:rPr>
              <a:t>Ako </a:t>
            </a:r>
            <a:r>
              <a:rPr lang="sk-SK" sz="4000" dirty="0">
                <a:latin typeface="Comic Sans MS" panose="030F0702030302020204" pitchFamily="66" charset="0"/>
              </a:rPr>
              <a:t>vyzeral vodca svorky? </a:t>
            </a:r>
          </a:p>
          <a:p>
            <a:pPr marL="0" indent="0" algn="just">
              <a:lnSpc>
                <a:spcPct val="170000"/>
              </a:lnSpc>
              <a:buNone/>
            </a:pPr>
            <a:r>
              <a:rPr lang="sk-SK" sz="4000" dirty="0" smtClean="0">
                <a:latin typeface="Comic Sans MS" panose="030F0702030302020204" pitchFamily="66" charset="0"/>
              </a:rPr>
              <a:t>14.</a:t>
            </a:r>
            <a:r>
              <a:rPr lang="sk-SK" sz="4000" dirty="0" smtClean="0">
                <a:latin typeface="Comic Sans MS" panose="030F0702030302020204" pitchFamily="66" charset="0"/>
              </a:rPr>
              <a:t> </a:t>
            </a:r>
            <a:r>
              <a:rPr lang="sk-SK" sz="4000" dirty="0" smtClean="0">
                <a:latin typeface="Comic Sans MS" panose="030F0702030302020204" pitchFamily="66" charset="0"/>
              </a:rPr>
              <a:t>Prečo </a:t>
            </a:r>
            <a:r>
              <a:rPr lang="sk-SK" sz="4000" dirty="0">
                <a:latin typeface="Comic Sans MS" panose="030F0702030302020204" pitchFamily="66" charset="0"/>
              </a:rPr>
              <a:t>nešla </a:t>
            </a:r>
            <a:r>
              <a:rPr lang="sk-SK" sz="4000" dirty="0" err="1">
                <a:latin typeface="Comic Sans MS" panose="030F0702030302020204" pitchFamily="66" charset="0"/>
              </a:rPr>
              <a:t>Karana</a:t>
            </a:r>
            <a:r>
              <a:rPr lang="sk-SK" sz="4000" dirty="0">
                <a:latin typeface="Comic Sans MS" panose="030F0702030302020204" pitchFamily="66" charset="0"/>
              </a:rPr>
              <a:t> viac k jaskyni? </a:t>
            </a:r>
          </a:p>
          <a:p>
            <a:pPr marL="0" indent="0" algn="just">
              <a:lnSpc>
                <a:spcPct val="170000"/>
              </a:lnSpc>
              <a:buNone/>
            </a:pPr>
            <a:r>
              <a:rPr lang="sk-SK" sz="4000" dirty="0" smtClean="0">
                <a:latin typeface="Comic Sans MS" panose="030F0702030302020204" pitchFamily="66" charset="0"/>
              </a:rPr>
              <a:t>15.</a:t>
            </a:r>
            <a:r>
              <a:rPr lang="sk-SK" sz="4000" dirty="0" smtClean="0">
                <a:latin typeface="Comic Sans MS" panose="030F0702030302020204" pitchFamily="66" charset="0"/>
              </a:rPr>
              <a:t> </a:t>
            </a:r>
            <a:r>
              <a:rPr lang="sk-SK" sz="4000" dirty="0" smtClean="0">
                <a:latin typeface="Comic Sans MS" panose="030F0702030302020204" pitchFamily="66" charset="0"/>
              </a:rPr>
              <a:t>Kde </a:t>
            </a:r>
            <a:r>
              <a:rPr lang="sk-SK" sz="4000" dirty="0">
                <a:latin typeface="Comic Sans MS" panose="030F0702030302020204" pitchFamily="66" charset="0"/>
              </a:rPr>
              <a:t>spávala? </a:t>
            </a:r>
          </a:p>
          <a:p>
            <a:pPr marL="0" indent="0" algn="just">
              <a:lnSpc>
                <a:spcPct val="170000"/>
              </a:lnSpc>
              <a:buNone/>
            </a:pPr>
            <a:r>
              <a:rPr lang="sk-SK" sz="4000" dirty="0" smtClean="0">
                <a:latin typeface="Comic Sans MS" panose="030F0702030302020204" pitchFamily="66" charset="0"/>
              </a:rPr>
              <a:t>16</a:t>
            </a:r>
            <a:r>
              <a:rPr lang="sk-SK" sz="4000" dirty="0" smtClean="0">
                <a:latin typeface="Comic Sans MS" panose="030F0702030302020204" pitchFamily="66" charset="0"/>
              </a:rPr>
              <a:t>. </a:t>
            </a:r>
            <a:r>
              <a:rPr lang="sk-SK" sz="4000" dirty="0" smtClean="0">
                <a:latin typeface="Comic Sans MS" panose="030F0702030302020204" pitchFamily="66" charset="0"/>
              </a:rPr>
              <a:t>S </a:t>
            </a:r>
            <a:r>
              <a:rPr lang="sk-SK" sz="4000" dirty="0">
                <a:latin typeface="Comic Sans MS" panose="030F0702030302020204" pitchFamily="66" charset="0"/>
              </a:rPr>
              <a:t>akou nádejou ráno </a:t>
            </a:r>
            <a:r>
              <a:rPr lang="sk-SK" sz="4000" dirty="0" err="1">
                <a:latin typeface="Comic Sans MS" panose="030F0702030302020204" pitchFamily="66" charset="0"/>
              </a:rPr>
              <a:t>Karana</a:t>
            </a:r>
            <a:r>
              <a:rPr lang="sk-SK" sz="4000" dirty="0">
                <a:latin typeface="Comic Sans MS" panose="030F0702030302020204" pitchFamily="66" charset="0"/>
              </a:rPr>
              <a:t> vstávala? </a:t>
            </a:r>
          </a:p>
          <a:p>
            <a:pPr marL="0" indent="0" algn="just">
              <a:lnSpc>
                <a:spcPct val="170000"/>
              </a:lnSpc>
              <a:buNone/>
            </a:pPr>
            <a:r>
              <a:rPr lang="sk-SK" sz="4000" dirty="0" smtClean="0">
                <a:latin typeface="Comic Sans MS" panose="030F0702030302020204" pitchFamily="66" charset="0"/>
              </a:rPr>
              <a:t>17</a:t>
            </a:r>
            <a:r>
              <a:rPr lang="sk-SK" sz="4000" dirty="0" smtClean="0">
                <a:latin typeface="Comic Sans MS" panose="030F0702030302020204" pitchFamily="66" charset="0"/>
              </a:rPr>
              <a:t>. </a:t>
            </a:r>
            <a:r>
              <a:rPr lang="sk-SK" sz="4000" dirty="0" smtClean="0">
                <a:latin typeface="Comic Sans MS" panose="030F0702030302020204" pitchFamily="66" charset="0"/>
              </a:rPr>
              <a:t>Charakterizujte </a:t>
            </a:r>
            <a:r>
              <a:rPr lang="sk-SK" sz="4000" dirty="0" err="1">
                <a:latin typeface="Comic Sans MS" panose="030F0702030302020204" pitchFamily="66" charset="0"/>
              </a:rPr>
              <a:t>Karanu</a:t>
            </a:r>
            <a:r>
              <a:rPr lang="sk-SK" sz="4000" dirty="0">
                <a:latin typeface="Comic Sans MS" panose="030F0702030302020204" pitchFamily="66" charset="0"/>
              </a:rPr>
              <a:t>! Bolo pre ňu jednoduché porušiť zaužívané tradície? Čo cítila? </a:t>
            </a:r>
            <a:endParaRPr lang="sk-SK" sz="4000" i="1" dirty="0" smtClean="0">
              <a:latin typeface="Comic Sans MS" panose="030F0702030302020204" pitchFamily="66" charset="0"/>
            </a:endParaRPr>
          </a:p>
        </p:txBody>
      </p:sp>
    </p:spTree>
    <p:extLst>
      <p:ext uri="{BB962C8B-B14F-4D97-AF65-F5344CB8AC3E}">
        <p14:creationId xmlns:p14="http://schemas.microsoft.com/office/powerpoint/2010/main" val="37882629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normAutofit/>
          </a:bodyPr>
          <a:lstStyle/>
          <a:p>
            <a:pPr algn="ctr"/>
            <a:r>
              <a:rPr lang="sk-SK" sz="4800" b="1" dirty="0" smtClean="0">
                <a:latin typeface="Comic Sans MS" panose="030F0702030302020204" pitchFamily="66" charset="0"/>
              </a:rPr>
              <a:t>Ostrov belasých delfínov - obsah</a:t>
            </a:r>
            <a:endParaRPr lang="sk-SK" sz="4800" b="1" dirty="0">
              <a:latin typeface="Comic Sans MS" panose="030F0702030302020204" pitchFamily="66" charset="0"/>
            </a:endParaRPr>
          </a:p>
        </p:txBody>
      </p:sp>
      <p:sp>
        <p:nvSpPr>
          <p:cNvPr id="3" name="Zástupný symbol obsahu 2"/>
          <p:cNvSpPr>
            <a:spLocks noGrp="1"/>
          </p:cNvSpPr>
          <p:nvPr>
            <p:ph idx="1"/>
          </p:nvPr>
        </p:nvSpPr>
        <p:spPr>
          <a:xfrm>
            <a:off x="193183" y="1325563"/>
            <a:ext cx="11771290" cy="5332814"/>
          </a:xfrm>
        </p:spPr>
        <p:txBody>
          <a:bodyPr>
            <a:normAutofit fontScale="92500" lnSpcReduction="20000"/>
          </a:bodyPr>
          <a:lstStyle/>
          <a:p>
            <a:pPr marL="0" indent="0" algn="just">
              <a:lnSpc>
                <a:spcPct val="150000"/>
              </a:lnSpc>
              <a:buNone/>
            </a:pPr>
            <a:r>
              <a:rPr lang="sk-SK" dirty="0" err="1">
                <a:latin typeface="Comic Sans MS" panose="030F0702030302020204" pitchFamily="66" charset="0"/>
              </a:rPr>
              <a:t>Karana</a:t>
            </a:r>
            <a:r>
              <a:rPr lang="sk-SK" dirty="0">
                <a:latin typeface="Comic Sans MS" panose="030F0702030302020204" pitchFamily="66" charset="0"/>
              </a:rPr>
              <a:t> – hlavná </a:t>
            </a:r>
            <a:r>
              <a:rPr lang="sk-SK" dirty="0" smtClean="0">
                <a:latin typeface="Comic Sans MS" panose="030F0702030302020204" pitchFamily="66" charset="0"/>
              </a:rPr>
              <a:t>hrdinka, žije </a:t>
            </a:r>
            <a:r>
              <a:rPr lang="sk-SK" dirty="0">
                <a:latin typeface="Comic Sans MS" panose="030F0702030302020204" pitchFamily="66" charset="0"/>
              </a:rPr>
              <a:t>v pokoji a mieri so svojím </a:t>
            </a:r>
            <a:r>
              <a:rPr lang="sk-SK" dirty="0" smtClean="0">
                <a:latin typeface="Comic Sans MS" panose="030F0702030302020204" pitchFamily="66" charset="0"/>
              </a:rPr>
              <a:t>kmeňom </a:t>
            </a:r>
            <a:r>
              <a:rPr lang="sk-SK" dirty="0">
                <a:latin typeface="Comic Sans MS" panose="030F0702030302020204" pitchFamily="66" charset="0"/>
              </a:rPr>
              <a:t>na ostrove Belasých delfínov, dokým neprídu na lodiach </a:t>
            </a:r>
            <a:r>
              <a:rPr lang="sk-SK" dirty="0" err="1">
                <a:latin typeface="Comic Sans MS" panose="030F0702030302020204" pitchFamily="66" charset="0"/>
              </a:rPr>
              <a:t>Alueti</a:t>
            </a:r>
            <a:r>
              <a:rPr lang="sk-SK" dirty="0">
                <a:latin typeface="Comic Sans MS" panose="030F0702030302020204" pitchFamily="66" charset="0"/>
              </a:rPr>
              <a:t>. </a:t>
            </a:r>
            <a:r>
              <a:rPr lang="sk-SK" dirty="0" err="1">
                <a:latin typeface="Comic Sans MS" panose="030F0702030302020204" pitchFamily="66" charset="0"/>
              </a:rPr>
              <a:t>Alueti</a:t>
            </a:r>
            <a:r>
              <a:rPr lang="sk-SK" dirty="0">
                <a:latin typeface="Comic Sans MS" panose="030F0702030302020204" pitchFamily="66" charset="0"/>
              </a:rPr>
              <a:t> prišli </a:t>
            </a:r>
            <a:r>
              <a:rPr lang="sk-SK" dirty="0" smtClean="0">
                <a:latin typeface="Comic Sans MS" panose="030F0702030302020204" pitchFamily="66" charset="0"/>
              </a:rPr>
              <a:t>loviť </a:t>
            </a:r>
            <a:r>
              <a:rPr lang="sk-SK" dirty="0">
                <a:latin typeface="Comic Sans MS" panose="030F0702030302020204" pitchFamily="66" charset="0"/>
              </a:rPr>
              <a:t>na ostrov vydry. </a:t>
            </a:r>
            <a:r>
              <a:rPr lang="sk-SK" dirty="0" smtClean="0">
                <a:latin typeface="Comic Sans MS" panose="030F0702030302020204" pitchFamily="66" charset="0"/>
              </a:rPr>
              <a:t>Keď </a:t>
            </a:r>
            <a:r>
              <a:rPr lang="sk-SK" dirty="0">
                <a:latin typeface="Comic Sans MS" panose="030F0702030302020204" pitchFamily="66" charset="0"/>
              </a:rPr>
              <a:t>už majú </a:t>
            </a:r>
            <a:r>
              <a:rPr lang="sk-SK" dirty="0" err="1">
                <a:latin typeface="Comic Sans MS" panose="030F0702030302020204" pitchFamily="66" charset="0"/>
              </a:rPr>
              <a:t>Alueti</a:t>
            </a:r>
            <a:r>
              <a:rPr lang="sk-SK" dirty="0">
                <a:latin typeface="Comic Sans MS" panose="030F0702030302020204" pitchFamily="66" charset="0"/>
              </a:rPr>
              <a:t> svoje lode naplnené kožušinami, nastáva </a:t>
            </a:r>
            <a:r>
              <a:rPr lang="sk-SK" dirty="0" smtClean="0">
                <a:latin typeface="Comic Sans MS" panose="030F0702030302020204" pitchFamily="66" charset="0"/>
              </a:rPr>
              <a:t>čas, keď majú </a:t>
            </a:r>
            <a:r>
              <a:rPr lang="sk-SK" dirty="0">
                <a:latin typeface="Comic Sans MS" panose="030F0702030302020204" pitchFamily="66" charset="0"/>
              </a:rPr>
              <a:t>za ne </a:t>
            </a:r>
            <a:r>
              <a:rPr lang="sk-SK" dirty="0" smtClean="0">
                <a:latin typeface="Comic Sans MS" panose="030F0702030302020204" pitchFamily="66" charset="0"/>
              </a:rPr>
              <a:t>zaplatiť. </a:t>
            </a:r>
            <a:r>
              <a:rPr lang="sk-SK" dirty="0" err="1">
                <a:latin typeface="Comic Sans MS" panose="030F0702030302020204" pitchFamily="66" charset="0"/>
              </a:rPr>
              <a:t>Alueti</a:t>
            </a:r>
            <a:r>
              <a:rPr lang="sk-SK" dirty="0">
                <a:latin typeface="Comic Sans MS" panose="030F0702030302020204" pitchFamily="66" charset="0"/>
              </a:rPr>
              <a:t> nechcú </a:t>
            </a:r>
            <a:r>
              <a:rPr lang="sk-SK" dirty="0" smtClean="0">
                <a:latin typeface="Comic Sans MS" panose="030F0702030302020204" pitchFamily="66" charset="0"/>
              </a:rPr>
              <a:t>dať </a:t>
            </a:r>
            <a:r>
              <a:rPr lang="sk-SK" dirty="0">
                <a:latin typeface="Comic Sans MS" panose="030F0702030302020204" pitchFamily="66" charset="0"/>
              </a:rPr>
              <a:t>primeranú </a:t>
            </a:r>
            <a:r>
              <a:rPr lang="sk-SK" dirty="0" smtClean="0">
                <a:latin typeface="Comic Sans MS" panose="030F0702030302020204" pitchFamily="66" charset="0"/>
              </a:rPr>
              <a:t>sumu, </a:t>
            </a:r>
            <a:r>
              <a:rPr lang="sk-SK" dirty="0">
                <a:latin typeface="Comic Sans MS" panose="030F0702030302020204" pitchFamily="66" charset="0"/>
              </a:rPr>
              <a:t>a preto sa strhne boj. </a:t>
            </a:r>
            <a:r>
              <a:rPr lang="sk-SK" dirty="0" err="1">
                <a:latin typeface="Comic Sans MS" panose="030F0702030302020204" pitchFamily="66" charset="0"/>
              </a:rPr>
              <a:t>Alueti</a:t>
            </a:r>
            <a:r>
              <a:rPr lang="sk-SK" dirty="0">
                <a:latin typeface="Comic Sans MS" panose="030F0702030302020204" pitchFamily="66" charset="0"/>
              </a:rPr>
              <a:t> zabijú skoro všetkých mužov z </a:t>
            </a:r>
            <a:r>
              <a:rPr lang="sk-SK" dirty="0" err="1">
                <a:latin typeface="Comic Sans MS" panose="030F0702030302020204" pitchFamily="66" charset="0"/>
              </a:rPr>
              <a:t>Karaninho</a:t>
            </a:r>
            <a:r>
              <a:rPr lang="sk-SK" dirty="0">
                <a:latin typeface="Comic Sans MS" panose="030F0702030302020204" pitchFamily="66" charset="0"/>
              </a:rPr>
              <a:t> </a:t>
            </a:r>
            <a:r>
              <a:rPr lang="sk-SK" dirty="0" smtClean="0">
                <a:latin typeface="Comic Sans MS" panose="030F0702030302020204" pitchFamily="66" charset="0"/>
              </a:rPr>
              <a:t>ľudu </a:t>
            </a:r>
            <a:r>
              <a:rPr lang="sk-SK" dirty="0">
                <a:latin typeface="Comic Sans MS" panose="030F0702030302020204" pitchFamily="66" charset="0"/>
              </a:rPr>
              <a:t>a odídu. </a:t>
            </a:r>
            <a:r>
              <a:rPr lang="sk-SK" dirty="0" smtClean="0">
                <a:latin typeface="Comic Sans MS" panose="030F0702030302020204" pitchFamily="66" charset="0"/>
              </a:rPr>
              <a:t>Kmeň </a:t>
            </a:r>
            <a:r>
              <a:rPr lang="sk-SK" dirty="0">
                <a:latin typeface="Comic Sans MS" panose="030F0702030302020204" pitchFamily="66" charset="0"/>
              </a:rPr>
              <a:t>žije na ostrove ešte rok. Potom príde na ostrov </a:t>
            </a:r>
            <a:r>
              <a:rPr lang="sk-SK" dirty="0" smtClean="0">
                <a:latin typeface="Comic Sans MS" panose="030F0702030302020204" pitchFamily="66" charset="0"/>
              </a:rPr>
              <a:t>loď </a:t>
            </a:r>
            <a:r>
              <a:rPr lang="sk-SK" dirty="0">
                <a:latin typeface="Comic Sans MS" panose="030F0702030302020204" pitchFamily="66" charset="0"/>
              </a:rPr>
              <a:t>belochov a </a:t>
            </a:r>
            <a:r>
              <a:rPr lang="sk-SK" dirty="0" smtClean="0">
                <a:latin typeface="Comic Sans MS" panose="030F0702030302020204" pitchFamily="66" charset="0"/>
              </a:rPr>
              <a:t>odvezie </a:t>
            </a:r>
            <a:r>
              <a:rPr lang="sk-SK" dirty="0">
                <a:latin typeface="Comic Sans MS" panose="030F0702030302020204" pitchFamily="66" charset="0"/>
              </a:rPr>
              <a:t>indiánov z ostrova. </a:t>
            </a:r>
            <a:r>
              <a:rPr lang="sk-SK" dirty="0" smtClean="0">
                <a:latin typeface="Comic Sans MS" panose="030F0702030302020204" pitchFamily="66" charset="0"/>
              </a:rPr>
              <a:t>Keď </a:t>
            </a:r>
            <a:r>
              <a:rPr lang="sk-SK" dirty="0">
                <a:latin typeface="Comic Sans MS" panose="030F0702030302020204" pitchFamily="66" charset="0"/>
              </a:rPr>
              <a:t>už sú všetci na lodi, </a:t>
            </a:r>
            <a:r>
              <a:rPr lang="sk-SK" dirty="0" err="1">
                <a:latin typeface="Comic Sans MS" panose="030F0702030302020204" pitchFamily="66" charset="0"/>
              </a:rPr>
              <a:t>Karana</a:t>
            </a:r>
            <a:r>
              <a:rPr lang="sk-SK" dirty="0">
                <a:latin typeface="Comic Sans MS" panose="030F0702030302020204" pitchFamily="66" charset="0"/>
              </a:rPr>
              <a:t> zistí, že jej brat </a:t>
            </a:r>
            <a:r>
              <a:rPr lang="sk-SK" dirty="0" err="1">
                <a:latin typeface="Comic Sans MS" panose="030F0702030302020204" pitchFamily="66" charset="0"/>
              </a:rPr>
              <a:t>Ramo</a:t>
            </a:r>
            <a:r>
              <a:rPr lang="sk-SK" dirty="0">
                <a:latin typeface="Comic Sans MS" panose="030F0702030302020204" pitchFamily="66" charset="0"/>
              </a:rPr>
              <a:t> na lodi chýba. Išiel si ešte po svoj oštep. </a:t>
            </a:r>
            <a:r>
              <a:rPr lang="sk-SK" dirty="0" err="1">
                <a:latin typeface="Comic Sans MS" panose="030F0702030302020204" pitchFamily="66" charset="0"/>
              </a:rPr>
              <a:t>Karana</a:t>
            </a:r>
            <a:r>
              <a:rPr lang="sk-SK" dirty="0">
                <a:latin typeface="Comic Sans MS" panose="030F0702030302020204" pitchFamily="66" charset="0"/>
              </a:rPr>
              <a:t> </a:t>
            </a:r>
            <a:r>
              <a:rPr lang="sk-SK" dirty="0" smtClean="0">
                <a:latin typeface="Comic Sans MS" panose="030F0702030302020204" pitchFamily="66" charset="0"/>
              </a:rPr>
              <a:t>vyskočí </a:t>
            </a:r>
            <a:r>
              <a:rPr lang="sk-SK" dirty="0">
                <a:latin typeface="Comic Sans MS" panose="030F0702030302020204" pitchFamily="66" charset="0"/>
              </a:rPr>
              <a:t>z </a:t>
            </a:r>
            <a:r>
              <a:rPr lang="sk-SK" dirty="0" smtClean="0">
                <a:latin typeface="Comic Sans MS" panose="030F0702030302020204" pitchFamily="66" charset="0"/>
              </a:rPr>
              <a:t>lode </a:t>
            </a:r>
            <a:r>
              <a:rPr lang="sk-SK" dirty="0">
                <a:latin typeface="Comic Sans MS" panose="030F0702030302020204" pitchFamily="66" charset="0"/>
              </a:rPr>
              <a:t>a dopláva na ostrov za svojím bratom. </a:t>
            </a:r>
            <a:r>
              <a:rPr lang="sk-SK" dirty="0" smtClean="0">
                <a:latin typeface="Comic Sans MS" panose="030F0702030302020204" pitchFamily="66" charset="0"/>
              </a:rPr>
              <a:t>Keď </a:t>
            </a:r>
            <a:r>
              <a:rPr lang="sk-SK" dirty="0">
                <a:latin typeface="Comic Sans MS" panose="030F0702030302020204" pitchFamily="66" charset="0"/>
              </a:rPr>
              <a:t>ho nájde pustí sa s ním k moru, ale </a:t>
            </a:r>
            <a:r>
              <a:rPr lang="sk-SK" dirty="0" smtClean="0">
                <a:latin typeface="Comic Sans MS" panose="030F0702030302020204" pitchFamily="66" charset="0"/>
              </a:rPr>
              <a:t>keď tam dôjdu</a:t>
            </a:r>
            <a:r>
              <a:rPr lang="sk-SK" dirty="0">
                <a:latin typeface="Comic Sans MS" panose="030F0702030302020204" pitchFamily="66" charset="0"/>
              </a:rPr>
              <a:t>, zistia, že </a:t>
            </a:r>
            <a:r>
              <a:rPr lang="sk-SK" dirty="0" smtClean="0">
                <a:latin typeface="Comic Sans MS" panose="030F0702030302020204" pitchFamily="66" charset="0"/>
              </a:rPr>
              <a:t>loď </a:t>
            </a:r>
            <a:r>
              <a:rPr lang="sk-SK" dirty="0">
                <a:latin typeface="Comic Sans MS" panose="030F0702030302020204" pitchFamily="66" charset="0"/>
              </a:rPr>
              <a:t>už odplávala. </a:t>
            </a:r>
          </a:p>
        </p:txBody>
      </p:sp>
    </p:spTree>
    <p:extLst>
      <p:ext uri="{BB962C8B-B14F-4D97-AF65-F5344CB8AC3E}">
        <p14:creationId xmlns:p14="http://schemas.microsoft.com/office/powerpoint/2010/main" val="3919591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normAutofit/>
          </a:bodyPr>
          <a:lstStyle/>
          <a:p>
            <a:pPr algn="ctr"/>
            <a:r>
              <a:rPr lang="sk-SK" sz="4800" b="1" dirty="0">
                <a:latin typeface="Comic Sans MS" panose="030F0702030302020204" pitchFamily="66" charset="0"/>
              </a:rPr>
              <a:t>Ostrov belasých delfínov - obsah</a:t>
            </a:r>
          </a:p>
        </p:txBody>
      </p:sp>
      <p:sp>
        <p:nvSpPr>
          <p:cNvPr id="3" name="Zástupný symbol obsahu 2"/>
          <p:cNvSpPr>
            <a:spLocks noGrp="1"/>
          </p:cNvSpPr>
          <p:nvPr>
            <p:ph idx="1"/>
          </p:nvPr>
        </p:nvSpPr>
        <p:spPr>
          <a:xfrm>
            <a:off x="193183" y="1442433"/>
            <a:ext cx="11590986" cy="5267459"/>
          </a:xfrm>
        </p:spPr>
        <p:txBody>
          <a:bodyPr>
            <a:normAutofit fontScale="92500" lnSpcReduction="20000"/>
          </a:bodyPr>
          <a:lstStyle/>
          <a:p>
            <a:pPr marL="0" indent="0" algn="just">
              <a:lnSpc>
                <a:spcPct val="150000"/>
              </a:lnSpc>
              <a:buNone/>
            </a:pPr>
            <a:r>
              <a:rPr lang="sk-SK" dirty="0" smtClean="0">
                <a:latin typeface="Comic Sans MS" panose="030F0702030302020204" pitchFamily="66" charset="0"/>
              </a:rPr>
              <a:t>Zostanú na ostrove sami. Len </a:t>
            </a:r>
            <a:r>
              <a:rPr lang="sk-SK" dirty="0" err="1" smtClean="0">
                <a:latin typeface="Comic Sans MS" panose="030F0702030302020204" pitchFamily="66" charset="0"/>
              </a:rPr>
              <a:t>Karana</a:t>
            </a:r>
            <a:r>
              <a:rPr lang="sk-SK" dirty="0" smtClean="0">
                <a:latin typeface="Comic Sans MS" panose="030F0702030302020204" pitchFamily="66" charset="0"/>
              </a:rPr>
              <a:t>, jej brat </a:t>
            </a:r>
            <a:r>
              <a:rPr lang="sk-SK" dirty="0" err="1" smtClean="0">
                <a:latin typeface="Comic Sans MS" panose="030F0702030302020204" pitchFamily="66" charset="0"/>
              </a:rPr>
              <a:t>Ramo</a:t>
            </a:r>
            <a:r>
              <a:rPr lang="sk-SK" dirty="0" smtClean="0">
                <a:latin typeface="Comic Sans MS" panose="030F0702030302020204" pitchFamily="66" charset="0"/>
              </a:rPr>
              <a:t> a zopár druhov živočíchov. Pomaly žijú na ostrove, až keď jedného dňa zabijú divé psy </a:t>
            </a:r>
            <a:r>
              <a:rPr lang="sk-SK" dirty="0" err="1" smtClean="0">
                <a:latin typeface="Comic Sans MS" panose="030F0702030302020204" pitchFamily="66" charset="0"/>
              </a:rPr>
              <a:t>Rama</a:t>
            </a:r>
            <a:r>
              <a:rPr lang="sk-SK" dirty="0" smtClean="0">
                <a:latin typeface="Comic Sans MS" panose="030F0702030302020204" pitchFamily="66" charset="0"/>
              </a:rPr>
              <a:t>. </a:t>
            </a:r>
            <a:r>
              <a:rPr lang="sk-SK" dirty="0" err="1" smtClean="0">
                <a:latin typeface="Comic Sans MS" panose="030F0702030302020204" pitchFamily="66" charset="0"/>
              </a:rPr>
              <a:t>Karana</a:t>
            </a:r>
            <a:r>
              <a:rPr lang="sk-SK" dirty="0" smtClean="0">
                <a:latin typeface="Comic Sans MS" panose="030F0702030302020204" pitchFamily="66" charset="0"/>
              </a:rPr>
              <a:t> sa vtedy zaprisahá, že všetky divé psy zabije. Preto si zhotoví zbrane. Keď už stojí nad prepichnutým telom vodcu svorky psov, nemôže ho doraziť. Zoberie si ho do svojho domu, vylieči ho a spriatelí sa s ním. </a:t>
            </a:r>
            <a:r>
              <a:rPr lang="sk-SK" dirty="0" err="1" smtClean="0">
                <a:latin typeface="Comic Sans MS" panose="030F0702030302020204" pitchFamily="66" charset="0"/>
              </a:rPr>
              <a:t>Alueti</a:t>
            </a:r>
            <a:r>
              <a:rPr lang="sk-SK" dirty="0" smtClean="0">
                <a:latin typeface="Comic Sans MS" panose="030F0702030302020204" pitchFamily="66" charset="0"/>
              </a:rPr>
              <a:t> prídu ešte raz. </a:t>
            </a:r>
            <a:r>
              <a:rPr lang="sk-SK" dirty="0" err="1" smtClean="0">
                <a:latin typeface="Comic Sans MS" panose="030F0702030302020204" pitchFamily="66" charset="0"/>
              </a:rPr>
              <a:t>Karana</a:t>
            </a:r>
            <a:r>
              <a:rPr lang="sk-SK" dirty="0" smtClean="0">
                <a:latin typeface="Comic Sans MS" panose="030F0702030302020204" pitchFamily="66" charset="0"/>
              </a:rPr>
              <a:t> ostáva na ostrove znovu sama. Takto opustená žije na ostrove ešte mnoho rokov, až kým raz príde na ostrov znova loď belochov a vezme ju so sebou. Nakoniec sa dozvie, že loď, ktorá prišla pred mnohými rokmi a zobrala </a:t>
            </a:r>
            <a:r>
              <a:rPr lang="sk-SK" dirty="0">
                <a:latin typeface="Comic Sans MS" panose="030F0702030302020204" pitchFamily="66" charset="0"/>
              </a:rPr>
              <a:t>ľ</a:t>
            </a:r>
            <a:r>
              <a:rPr lang="sk-SK" dirty="0" smtClean="0">
                <a:latin typeface="Comic Sans MS" panose="030F0702030302020204" pitchFamily="66" charset="0"/>
              </a:rPr>
              <a:t>udí z jej kmeňa, stroskotala na mori a všetci zahynuli. Zostala posledná so svojho kmeňa.</a:t>
            </a:r>
            <a:endParaRPr lang="sk-SK" dirty="0">
              <a:latin typeface="Comic Sans MS" panose="030F0702030302020204" pitchFamily="66" charset="0"/>
            </a:endParaRPr>
          </a:p>
        </p:txBody>
      </p:sp>
    </p:spTree>
    <p:extLst>
      <p:ext uri="{BB962C8B-B14F-4D97-AF65-F5344CB8AC3E}">
        <p14:creationId xmlns:p14="http://schemas.microsoft.com/office/powerpoint/2010/main" val="1201314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6000" b="1" dirty="0" smtClean="0">
                <a:latin typeface="Comic Sans MS" panose="030F0702030302020204" pitchFamily="66" charset="0"/>
              </a:rPr>
              <a:t>Ostrov belasých delfínov</a:t>
            </a:r>
            <a:endParaRPr lang="sk-SK" sz="6000" b="1" dirty="0">
              <a:latin typeface="Comic Sans MS" panose="030F0702030302020204" pitchFamily="66" charset="0"/>
            </a:endParaRPr>
          </a:p>
        </p:txBody>
      </p:sp>
      <p:sp>
        <p:nvSpPr>
          <p:cNvPr id="3" name="Zástupný symbol obsahu 2"/>
          <p:cNvSpPr>
            <a:spLocks noGrp="1"/>
          </p:cNvSpPr>
          <p:nvPr>
            <p:ph idx="1"/>
          </p:nvPr>
        </p:nvSpPr>
        <p:spPr>
          <a:xfrm>
            <a:off x="489397" y="1571222"/>
            <a:ext cx="10864403" cy="5035639"/>
          </a:xfrm>
        </p:spPr>
        <p:txBody>
          <a:bodyPr>
            <a:normAutofit fontScale="85000" lnSpcReduction="10000"/>
          </a:bodyPr>
          <a:lstStyle/>
          <a:p>
            <a:pPr algn="just">
              <a:lnSpc>
                <a:spcPct val="150000"/>
              </a:lnSpc>
            </a:pPr>
            <a:r>
              <a:rPr lang="sk-SK" dirty="0" smtClean="0">
                <a:latin typeface="Comic Sans MS" panose="030F0702030302020204" pitchFamily="66" charset="0"/>
              </a:rPr>
              <a:t> literárny druh:	epika</a:t>
            </a:r>
          </a:p>
          <a:p>
            <a:pPr algn="just">
              <a:lnSpc>
                <a:spcPct val="150000"/>
              </a:lnSpc>
            </a:pPr>
            <a:r>
              <a:rPr lang="sk-SK" dirty="0">
                <a:latin typeface="Comic Sans MS" panose="030F0702030302020204" pitchFamily="66" charset="0"/>
              </a:rPr>
              <a:t> </a:t>
            </a:r>
            <a:r>
              <a:rPr lang="sk-SK" dirty="0" smtClean="0">
                <a:latin typeface="Comic Sans MS" panose="030F0702030302020204" pitchFamily="66" charset="0"/>
              </a:rPr>
              <a:t>literárna forma: 	próza</a:t>
            </a:r>
          </a:p>
          <a:p>
            <a:pPr algn="just">
              <a:lnSpc>
                <a:spcPct val="150000"/>
              </a:lnSpc>
            </a:pPr>
            <a:r>
              <a:rPr lang="sk-SK" dirty="0">
                <a:latin typeface="Comic Sans MS" panose="030F0702030302020204" pitchFamily="66" charset="0"/>
              </a:rPr>
              <a:t> </a:t>
            </a:r>
            <a:r>
              <a:rPr lang="sk-SK" dirty="0" smtClean="0">
                <a:latin typeface="Comic Sans MS" panose="030F0702030302020204" pitchFamily="66" charset="0"/>
              </a:rPr>
              <a:t>literárny žáner:	román - </a:t>
            </a:r>
            <a:r>
              <a:rPr lang="sk-SK" dirty="0" err="1" smtClean="0">
                <a:latin typeface="Comic Sans MS" panose="030F0702030302020204" pitchFamily="66" charset="0"/>
              </a:rPr>
              <a:t>robinsonáda</a:t>
            </a:r>
            <a:endParaRPr lang="sk-SK" dirty="0" smtClean="0">
              <a:latin typeface="Comic Sans MS" panose="030F0702030302020204" pitchFamily="66" charset="0"/>
            </a:endParaRPr>
          </a:p>
          <a:p>
            <a:pPr algn="just">
              <a:lnSpc>
                <a:spcPct val="150000"/>
              </a:lnSpc>
            </a:pPr>
            <a:r>
              <a:rPr lang="sk-SK" dirty="0">
                <a:latin typeface="Comic Sans MS" panose="030F0702030302020204" pitchFamily="66" charset="0"/>
              </a:rPr>
              <a:t> </a:t>
            </a:r>
            <a:r>
              <a:rPr lang="sk-SK" dirty="0" smtClean="0">
                <a:latin typeface="Comic Sans MS" panose="030F0702030302020204" pitchFamily="66" charset="0"/>
              </a:rPr>
              <a:t>téma: 	Boj indiánskeho dievčaťa o prežitie na opustenom ostrove. </a:t>
            </a:r>
          </a:p>
          <a:p>
            <a:pPr algn="just">
              <a:lnSpc>
                <a:spcPct val="150000"/>
              </a:lnSpc>
            </a:pPr>
            <a:r>
              <a:rPr lang="sk-SK" dirty="0">
                <a:latin typeface="Comic Sans MS" panose="030F0702030302020204" pitchFamily="66" charset="0"/>
              </a:rPr>
              <a:t> </a:t>
            </a:r>
            <a:r>
              <a:rPr lang="sk-SK" dirty="0" smtClean="0">
                <a:latin typeface="Comic Sans MS" panose="030F0702030302020204" pitchFamily="66" charset="0"/>
              </a:rPr>
              <a:t>hl. myšlienka: 	V ťažkých podmienkach musíme prekonať svoj 				strach.</a:t>
            </a:r>
          </a:p>
          <a:p>
            <a:pPr algn="just">
              <a:lnSpc>
                <a:spcPct val="150000"/>
              </a:lnSpc>
            </a:pPr>
            <a:r>
              <a:rPr lang="sk-SK" dirty="0">
                <a:latin typeface="Comic Sans MS" panose="030F0702030302020204" pitchFamily="66" charset="0"/>
              </a:rPr>
              <a:t> </a:t>
            </a:r>
            <a:r>
              <a:rPr lang="sk-SK" dirty="0" smtClean="0">
                <a:latin typeface="Comic Sans MS" panose="030F0702030302020204" pitchFamily="66" charset="0"/>
              </a:rPr>
              <a:t>hl. postava: 	11-ročné indiánske dievča </a:t>
            </a:r>
            <a:r>
              <a:rPr lang="sk-SK" dirty="0" err="1" smtClean="0">
                <a:latin typeface="Comic Sans MS" panose="030F0702030302020204" pitchFamily="66" charset="0"/>
              </a:rPr>
              <a:t>Karana</a:t>
            </a:r>
            <a:endParaRPr lang="sk-SK" dirty="0" smtClean="0">
              <a:latin typeface="Comic Sans MS" panose="030F0702030302020204" pitchFamily="66" charset="0"/>
            </a:endParaRPr>
          </a:p>
          <a:p>
            <a:pPr algn="just">
              <a:lnSpc>
                <a:spcPct val="150000"/>
              </a:lnSpc>
            </a:pPr>
            <a:r>
              <a:rPr lang="sk-SK" dirty="0">
                <a:latin typeface="Comic Sans MS" panose="030F0702030302020204" pitchFamily="66" charset="0"/>
              </a:rPr>
              <a:t> </a:t>
            </a:r>
            <a:r>
              <a:rPr lang="sk-SK" dirty="0" smtClean="0">
                <a:latin typeface="Comic Sans MS" panose="030F0702030302020204" pitchFamily="66" charset="0"/>
              </a:rPr>
              <a:t>rozprávanie: 	JA-rozprávanie</a:t>
            </a:r>
          </a:p>
        </p:txBody>
      </p:sp>
    </p:spTree>
    <p:extLst>
      <p:ext uri="{BB962C8B-B14F-4D97-AF65-F5344CB8AC3E}">
        <p14:creationId xmlns:p14="http://schemas.microsoft.com/office/powerpoint/2010/main" val="9706094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4668"/>
            <a:ext cx="10515600" cy="1325563"/>
          </a:xfrm>
        </p:spPr>
        <p:txBody>
          <a:bodyPr>
            <a:normAutofit/>
          </a:bodyPr>
          <a:lstStyle/>
          <a:p>
            <a:pPr algn="ctr"/>
            <a:r>
              <a:rPr lang="sk-SK" sz="6000" b="1" dirty="0" err="1" smtClean="0">
                <a:latin typeface="Comic Sans MS" panose="030F0702030302020204" pitchFamily="66" charset="0"/>
              </a:rPr>
              <a:t>Robinsonáda</a:t>
            </a:r>
            <a:endParaRPr lang="sk-SK" sz="6000" b="1" dirty="0">
              <a:latin typeface="Comic Sans MS" panose="030F0702030302020204" pitchFamily="66" charset="0"/>
            </a:endParaRPr>
          </a:p>
        </p:txBody>
      </p:sp>
      <p:sp>
        <p:nvSpPr>
          <p:cNvPr id="3" name="Zástupný symbol obsahu 2"/>
          <p:cNvSpPr>
            <a:spLocks noGrp="1"/>
          </p:cNvSpPr>
          <p:nvPr>
            <p:ph idx="1"/>
          </p:nvPr>
        </p:nvSpPr>
        <p:spPr>
          <a:xfrm>
            <a:off x="373487" y="1420232"/>
            <a:ext cx="10980313" cy="5186630"/>
          </a:xfrm>
        </p:spPr>
        <p:txBody>
          <a:bodyPr>
            <a:normAutofit fontScale="92500"/>
          </a:bodyPr>
          <a:lstStyle/>
          <a:p>
            <a:pPr marL="0" indent="0" algn="ctr">
              <a:lnSpc>
                <a:spcPct val="150000"/>
              </a:lnSpc>
              <a:buNone/>
            </a:pPr>
            <a:r>
              <a:rPr lang="sk-SK" b="1" dirty="0">
                <a:latin typeface="Comic Sans MS" panose="030F0702030302020204" pitchFamily="66" charset="0"/>
              </a:rPr>
              <a:t>Porovnajte </a:t>
            </a:r>
            <a:r>
              <a:rPr lang="sk-SK" b="1" dirty="0" err="1">
                <a:latin typeface="Comic Sans MS" panose="030F0702030302020204" pitchFamily="66" charset="0"/>
              </a:rPr>
              <a:t>Robinsona</a:t>
            </a:r>
            <a:r>
              <a:rPr lang="sk-SK" b="1" dirty="0">
                <a:latin typeface="Comic Sans MS" panose="030F0702030302020204" pitchFamily="66" charset="0"/>
              </a:rPr>
              <a:t> a </a:t>
            </a:r>
            <a:r>
              <a:rPr lang="sk-SK" b="1" dirty="0" err="1">
                <a:latin typeface="Comic Sans MS" panose="030F0702030302020204" pitchFamily="66" charset="0"/>
              </a:rPr>
              <a:t>Karanu</a:t>
            </a:r>
            <a:r>
              <a:rPr lang="sk-SK" b="1" dirty="0">
                <a:latin typeface="Comic Sans MS" panose="030F0702030302020204" pitchFamily="66" charset="0"/>
              </a:rPr>
              <a:t>! </a:t>
            </a:r>
          </a:p>
          <a:p>
            <a:pPr algn="just">
              <a:lnSpc>
                <a:spcPct val="150000"/>
              </a:lnSpc>
            </a:pPr>
            <a:r>
              <a:rPr lang="sk-SK" b="1" dirty="0" smtClean="0">
                <a:latin typeface="Comic Sans MS" panose="030F0702030302020204" pitchFamily="66" charset="0"/>
              </a:rPr>
              <a:t>Spoločné znaky</a:t>
            </a:r>
            <a:r>
              <a:rPr lang="sk-SK" dirty="0" smtClean="0">
                <a:latin typeface="Comic Sans MS" panose="030F0702030302020204" pitchFamily="66" charset="0"/>
              </a:rPr>
              <a:t>:</a:t>
            </a:r>
            <a:endParaRPr lang="sk-SK" dirty="0">
              <a:latin typeface="Comic Sans MS" panose="030F0702030302020204" pitchFamily="66" charset="0"/>
            </a:endParaRPr>
          </a:p>
          <a:p>
            <a:pPr algn="just">
              <a:lnSpc>
                <a:spcPct val="150000"/>
              </a:lnSpc>
            </a:pPr>
            <a:r>
              <a:rPr lang="sk-SK" b="1" dirty="0" smtClean="0">
                <a:latin typeface="Comic Sans MS" panose="030F0702030302020204" pitchFamily="66" charset="0"/>
              </a:rPr>
              <a:t>Rozdielne znaky</a:t>
            </a:r>
            <a:r>
              <a:rPr lang="sk-SK" dirty="0" smtClean="0">
                <a:latin typeface="Comic Sans MS" panose="030F0702030302020204" pitchFamily="66" charset="0"/>
              </a:rPr>
              <a:t>:</a:t>
            </a:r>
            <a:endParaRPr lang="sk-SK" dirty="0">
              <a:latin typeface="Comic Sans MS" panose="030F0702030302020204" pitchFamily="66" charset="0"/>
            </a:endParaRPr>
          </a:p>
          <a:p>
            <a:pPr lvl="1" algn="just">
              <a:lnSpc>
                <a:spcPct val="150000"/>
              </a:lnSpc>
            </a:pPr>
            <a:r>
              <a:rPr lang="sk-SK" dirty="0" smtClean="0">
                <a:latin typeface="Comic Sans MS" panose="030F0702030302020204" pitchFamily="66" charset="0"/>
              </a:rPr>
              <a:t>Sú </a:t>
            </a:r>
            <a:r>
              <a:rPr lang="sk-SK" dirty="0">
                <a:latin typeface="Comic Sans MS" panose="030F0702030302020204" pitchFamily="66" charset="0"/>
              </a:rPr>
              <a:t>títo hrdinovia výnimoční? Je prostredie výnimočné? </a:t>
            </a:r>
          </a:p>
          <a:p>
            <a:pPr lvl="1" algn="just">
              <a:lnSpc>
                <a:spcPct val="150000"/>
              </a:lnSpc>
            </a:pPr>
            <a:r>
              <a:rPr lang="sk-SK" dirty="0" smtClean="0">
                <a:latin typeface="Comic Sans MS" panose="030F0702030302020204" pitchFamily="66" charset="0"/>
              </a:rPr>
              <a:t>V </a:t>
            </a:r>
            <a:r>
              <a:rPr lang="sk-SK" dirty="0">
                <a:latin typeface="Comic Sans MS" panose="030F0702030302020204" pitchFamily="66" charset="0"/>
              </a:rPr>
              <a:t>čom táto výnimočnosť spočíva? </a:t>
            </a:r>
          </a:p>
          <a:p>
            <a:pPr lvl="1" algn="just">
              <a:lnSpc>
                <a:spcPct val="150000"/>
              </a:lnSpc>
            </a:pPr>
            <a:r>
              <a:rPr lang="sk-SK" dirty="0" smtClean="0">
                <a:latin typeface="Comic Sans MS" panose="030F0702030302020204" pitchFamily="66" charset="0"/>
              </a:rPr>
              <a:t>Ktorý </a:t>
            </a:r>
            <a:r>
              <a:rPr lang="sk-SK" dirty="0">
                <a:latin typeface="Comic Sans MS" panose="030F0702030302020204" pitchFamily="66" charset="0"/>
              </a:rPr>
              <a:t>typ rozprávania je použitý v ukážke? </a:t>
            </a:r>
          </a:p>
          <a:p>
            <a:pPr lvl="1" algn="just">
              <a:lnSpc>
                <a:spcPct val="150000"/>
              </a:lnSpc>
            </a:pPr>
            <a:r>
              <a:rPr lang="sk-SK" dirty="0" smtClean="0">
                <a:latin typeface="Comic Sans MS" panose="030F0702030302020204" pitchFamily="66" charset="0"/>
              </a:rPr>
              <a:t>Na </a:t>
            </a:r>
            <a:r>
              <a:rPr lang="sk-SK" dirty="0">
                <a:latin typeface="Comic Sans MS" panose="030F0702030302020204" pitchFamily="66" charset="0"/>
              </a:rPr>
              <a:t>akom konflikte sa rozvíja príbeh? </a:t>
            </a:r>
          </a:p>
          <a:p>
            <a:pPr lvl="1" algn="just">
              <a:lnSpc>
                <a:spcPct val="150000"/>
              </a:lnSpc>
            </a:pPr>
            <a:r>
              <a:rPr lang="sk-SK" dirty="0" smtClean="0">
                <a:latin typeface="Comic Sans MS" panose="030F0702030302020204" pitchFamily="66" charset="0"/>
              </a:rPr>
              <a:t>Vypíšte </a:t>
            </a:r>
            <a:r>
              <a:rPr lang="sk-SK" dirty="0">
                <a:latin typeface="Comic Sans MS" panose="030F0702030302020204" pitchFamily="66" charset="0"/>
              </a:rPr>
              <a:t>z textu umelecké jazykové prostriedky</a:t>
            </a:r>
            <a:r>
              <a:rPr lang="sk-SK" dirty="0" smtClean="0">
                <a:latin typeface="Comic Sans MS" panose="030F0702030302020204" pitchFamily="66" charset="0"/>
              </a:rPr>
              <a:t>! (metaforu</a:t>
            </a:r>
            <a:r>
              <a:rPr lang="sk-SK" dirty="0">
                <a:latin typeface="Comic Sans MS" panose="030F0702030302020204" pitchFamily="66" charset="0"/>
              </a:rPr>
              <a:t>, personifikáciu, </a:t>
            </a:r>
            <a:r>
              <a:rPr lang="sk-SK" dirty="0" smtClean="0">
                <a:latin typeface="Comic Sans MS" panose="030F0702030302020204" pitchFamily="66" charset="0"/>
              </a:rPr>
              <a:t>...) </a:t>
            </a:r>
          </a:p>
        </p:txBody>
      </p:sp>
    </p:spTree>
    <p:extLst>
      <p:ext uri="{BB962C8B-B14F-4D97-AF65-F5344CB8AC3E}">
        <p14:creationId xmlns:p14="http://schemas.microsoft.com/office/powerpoint/2010/main" val="3618773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6000" b="1" dirty="0" err="1" smtClean="0">
                <a:latin typeface="Comic Sans MS" panose="030F0702030302020204" pitchFamily="66" charset="0"/>
              </a:rPr>
              <a:t>Scott</a:t>
            </a:r>
            <a:r>
              <a:rPr lang="sk-SK" sz="6000" b="1" dirty="0" smtClean="0">
                <a:latin typeface="Comic Sans MS" panose="030F0702030302020204" pitchFamily="66" charset="0"/>
              </a:rPr>
              <a:t> </a:t>
            </a:r>
            <a:r>
              <a:rPr lang="sk-SK" sz="6000" b="1" dirty="0" err="1" smtClean="0">
                <a:latin typeface="Comic Sans MS" panose="030F0702030302020204" pitchFamily="66" charset="0"/>
              </a:rPr>
              <a:t>O´Dell</a:t>
            </a:r>
            <a:endParaRPr lang="sk-SK" sz="6000" b="1" dirty="0">
              <a:latin typeface="Comic Sans MS" panose="030F0702030302020204" pitchFamily="66" charset="0"/>
            </a:endParaRPr>
          </a:p>
        </p:txBody>
      </p:sp>
      <p:sp>
        <p:nvSpPr>
          <p:cNvPr id="3" name="Zástupný symbol obsahu 2"/>
          <p:cNvSpPr>
            <a:spLocks noGrp="1"/>
          </p:cNvSpPr>
          <p:nvPr>
            <p:ph idx="1"/>
          </p:nvPr>
        </p:nvSpPr>
        <p:spPr>
          <a:xfrm>
            <a:off x="489397" y="1571223"/>
            <a:ext cx="10864403" cy="4605740"/>
          </a:xfrm>
        </p:spPr>
        <p:txBody>
          <a:bodyPr>
            <a:normAutofit fontScale="85000" lnSpcReduction="20000"/>
          </a:bodyPr>
          <a:lstStyle/>
          <a:p>
            <a:pPr marL="0" indent="0" algn="just">
              <a:lnSpc>
                <a:spcPct val="150000"/>
              </a:lnSpc>
              <a:buNone/>
            </a:pPr>
            <a:r>
              <a:rPr lang="sk-SK" dirty="0" smtClean="0">
                <a:latin typeface="Comic Sans MS" panose="030F0702030302020204" pitchFamily="66" charset="0"/>
              </a:rPr>
              <a:t>* 23. máj 1898 Los Angeles, Kalifornia</a:t>
            </a:r>
          </a:p>
          <a:p>
            <a:pPr marL="0" indent="0" algn="just">
              <a:lnSpc>
                <a:spcPct val="150000"/>
              </a:lnSpc>
              <a:buNone/>
            </a:pPr>
            <a:r>
              <a:rPr lang="sk-SK" dirty="0" smtClean="0">
                <a:latin typeface="Comic Sans MS" panose="030F0702030302020204" pitchFamily="66" charset="0"/>
              </a:rPr>
              <a:t>† 16. október 1989 Mount </a:t>
            </a:r>
            <a:r>
              <a:rPr lang="sk-SK" dirty="0" err="1" smtClean="0">
                <a:latin typeface="Comic Sans MS" panose="030F0702030302020204" pitchFamily="66" charset="0"/>
              </a:rPr>
              <a:t>Kisco</a:t>
            </a:r>
            <a:r>
              <a:rPr lang="sk-SK" dirty="0" smtClean="0">
                <a:latin typeface="Comic Sans MS" panose="030F0702030302020204" pitchFamily="66" charset="0"/>
              </a:rPr>
              <a:t>, New York</a:t>
            </a:r>
          </a:p>
          <a:p>
            <a:pPr algn="just">
              <a:lnSpc>
                <a:spcPct val="150000"/>
              </a:lnSpc>
            </a:pPr>
            <a:r>
              <a:rPr lang="sk-SK" dirty="0" smtClean="0">
                <a:latin typeface="Comic Sans MS" panose="030F0702030302020204" pitchFamily="66" charset="0"/>
              </a:rPr>
              <a:t> americký spisovateľ</a:t>
            </a:r>
          </a:p>
          <a:p>
            <a:pPr algn="just">
              <a:lnSpc>
                <a:spcPct val="150000"/>
              </a:lnSpc>
            </a:pPr>
            <a:r>
              <a:rPr lang="sk-SK" dirty="0">
                <a:latin typeface="Comic Sans MS" panose="030F0702030302020204" pitchFamily="66" charset="0"/>
              </a:rPr>
              <a:t> </a:t>
            </a:r>
            <a:r>
              <a:rPr lang="sk-SK" dirty="0" smtClean="0">
                <a:latin typeface="Comic Sans MS" panose="030F0702030302020204" pitchFamily="66" charset="0"/>
              </a:rPr>
              <a:t>autor románov pre mládež a románov pre dospelých</a:t>
            </a:r>
          </a:p>
          <a:p>
            <a:pPr algn="just">
              <a:lnSpc>
                <a:spcPct val="150000"/>
              </a:lnSpc>
            </a:pPr>
            <a:r>
              <a:rPr lang="sk-SK" dirty="0">
                <a:latin typeface="Comic Sans MS" panose="030F0702030302020204" pitchFamily="66" charset="0"/>
              </a:rPr>
              <a:t> </a:t>
            </a:r>
            <a:r>
              <a:rPr lang="sk-SK" dirty="0" smtClean="0">
                <a:latin typeface="Comic Sans MS" panose="030F0702030302020204" pitchFamily="66" charset="0"/>
              </a:rPr>
              <a:t>preslávil ho román Ostrov belasých delfínov (1960, </a:t>
            </a:r>
            <a:r>
              <a:rPr lang="sk-SK" i="1" dirty="0" smtClean="0">
                <a:latin typeface="Comic Sans MS" panose="030F0702030302020204" pitchFamily="66" charset="0"/>
              </a:rPr>
              <a:t>Island of </a:t>
            </a:r>
            <a:r>
              <a:rPr lang="sk-SK" i="1" dirty="0" err="1" smtClean="0">
                <a:latin typeface="Comic Sans MS" panose="030F0702030302020204" pitchFamily="66" charset="0"/>
              </a:rPr>
              <a:t>the</a:t>
            </a:r>
            <a:r>
              <a:rPr lang="sk-SK" i="1" dirty="0" smtClean="0">
                <a:latin typeface="Comic Sans MS" panose="030F0702030302020204" pitchFamily="66" charset="0"/>
              </a:rPr>
              <a:t> </a:t>
            </a:r>
            <a:r>
              <a:rPr lang="sk-SK" i="1" dirty="0" err="1" smtClean="0">
                <a:latin typeface="Comic Sans MS" panose="030F0702030302020204" pitchFamily="66" charset="0"/>
              </a:rPr>
              <a:t>Blue</a:t>
            </a:r>
            <a:r>
              <a:rPr lang="sk-SK" i="1" dirty="0" smtClean="0">
                <a:latin typeface="Comic Sans MS" panose="030F0702030302020204" pitchFamily="66" charset="0"/>
              </a:rPr>
              <a:t> </a:t>
            </a:r>
            <a:r>
              <a:rPr lang="sk-SK" i="1" dirty="0" err="1" smtClean="0">
                <a:latin typeface="Comic Sans MS" panose="030F0702030302020204" pitchFamily="66" charset="0"/>
              </a:rPr>
              <a:t>Dolphins</a:t>
            </a:r>
            <a:r>
              <a:rPr lang="sk-SK" dirty="0" smtClean="0">
                <a:latin typeface="Comic Sans MS" panose="030F0702030302020204" pitchFamily="66" charset="0"/>
              </a:rPr>
              <a:t>) </a:t>
            </a:r>
          </a:p>
          <a:p>
            <a:pPr algn="just">
              <a:lnSpc>
                <a:spcPct val="150000"/>
              </a:lnSpc>
            </a:pPr>
            <a:r>
              <a:rPr lang="sk-SK" dirty="0">
                <a:latin typeface="Comic Sans MS" panose="030F0702030302020204" pitchFamily="66" charset="0"/>
              </a:rPr>
              <a:t> </a:t>
            </a:r>
            <a:r>
              <a:rPr lang="sk-SK" dirty="0" smtClean="0">
                <a:latin typeface="Comic Sans MS" panose="030F0702030302020204" pitchFamily="66" charset="0"/>
              </a:rPr>
              <a:t>veľká časť jeho kníh sú fiktívne príbehy, ktoré sa odohrávali v historických obdobiach v Kalifornii a v Mexiku</a:t>
            </a:r>
            <a:endParaRPr lang="sk-SK" dirty="0">
              <a:latin typeface="Comic Sans MS" panose="030F0702030302020204" pitchFamily="66" charset="0"/>
            </a:endParaRPr>
          </a:p>
        </p:txBody>
      </p:sp>
    </p:spTree>
    <p:extLst>
      <p:ext uri="{BB962C8B-B14F-4D97-AF65-F5344CB8AC3E}">
        <p14:creationId xmlns:p14="http://schemas.microsoft.com/office/powerpoint/2010/main" val="79254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6000" b="1" dirty="0" err="1" smtClean="0">
                <a:latin typeface="Comic Sans MS" panose="030F0702030302020204" pitchFamily="66" charset="0"/>
              </a:rPr>
              <a:t>Scott</a:t>
            </a:r>
            <a:r>
              <a:rPr lang="sk-SK" sz="6000" b="1" dirty="0" smtClean="0">
                <a:latin typeface="Comic Sans MS" panose="030F0702030302020204" pitchFamily="66" charset="0"/>
              </a:rPr>
              <a:t> </a:t>
            </a:r>
            <a:r>
              <a:rPr lang="sk-SK" sz="6000" b="1" dirty="0" err="1" smtClean="0">
                <a:latin typeface="Comic Sans MS" panose="030F0702030302020204" pitchFamily="66" charset="0"/>
              </a:rPr>
              <a:t>O´Dell</a:t>
            </a:r>
            <a:endParaRPr lang="sk-SK" sz="6000" b="1" dirty="0">
              <a:latin typeface="Comic Sans MS" panose="030F0702030302020204" pitchFamily="66" charset="0"/>
            </a:endParaRPr>
          </a:p>
        </p:txBody>
      </p:sp>
      <p:sp>
        <p:nvSpPr>
          <p:cNvPr id="3" name="Zástupný symbol obsahu 2"/>
          <p:cNvSpPr>
            <a:spLocks noGrp="1"/>
          </p:cNvSpPr>
          <p:nvPr>
            <p:ph idx="1"/>
          </p:nvPr>
        </p:nvSpPr>
        <p:spPr>
          <a:xfrm>
            <a:off x="489397" y="1571223"/>
            <a:ext cx="10864403" cy="4605740"/>
          </a:xfrm>
        </p:spPr>
        <p:txBody>
          <a:bodyPr>
            <a:normAutofit fontScale="92500" lnSpcReduction="10000"/>
          </a:bodyPr>
          <a:lstStyle/>
          <a:p>
            <a:pPr algn="just">
              <a:lnSpc>
                <a:spcPct val="150000"/>
              </a:lnSpc>
            </a:pPr>
            <a:r>
              <a:rPr lang="sk-SK" dirty="0" smtClean="0">
                <a:latin typeface="Comic Sans MS" panose="030F0702030302020204" pitchFamily="66" charset="0"/>
              </a:rPr>
              <a:t> než sa stal spisovateľom, vystriedal viacero povolaní – bol kameramanom v Hollywoode, počas druhej svetovej vojny slúžil u letectva</a:t>
            </a:r>
          </a:p>
          <a:p>
            <a:pPr algn="just">
              <a:lnSpc>
                <a:spcPct val="150000"/>
              </a:lnSpc>
            </a:pPr>
            <a:r>
              <a:rPr lang="sk-SK" dirty="0">
                <a:latin typeface="Comic Sans MS" panose="030F0702030302020204" pitchFamily="66" charset="0"/>
              </a:rPr>
              <a:t> </a:t>
            </a:r>
            <a:r>
              <a:rPr lang="sk-SK" dirty="0" smtClean="0">
                <a:latin typeface="Comic Sans MS" panose="030F0702030302020204" pitchFamily="66" charset="0"/>
              </a:rPr>
              <a:t>autorom detských knižiek sa stal v roku 1950</a:t>
            </a:r>
          </a:p>
          <a:p>
            <a:pPr algn="just">
              <a:lnSpc>
                <a:spcPct val="150000"/>
              </a:lnSpc>
            </a:pPr>
            <a:r>
              <a:rPr lang="sk-SK" dirty="0">
                <a:latin typeface="Comic Sans MS" panose="030F0702030302020204" pitchFamily="66" charset="0"/>
              </a:rPr>
              <a:t> </a:t>
            </a:r>
            <a:r>
              <a:rPr lang="sk-SK" dirty="0" smtClean="0">
                <a:latin typeface="Comic Sans MS" panose="030F0702030302020204" pitchFamily="66" charset="0"/>
              </a:rPr>
              <a:t>získal niekoľko svetových cien </a:t>
            </a:r>
          </a:p>
          <a:p>
            <a:pPr algn="just">
              <a:lnSpc>
                <a:spcPct val="150000"/>
              </a:lnSpc>
            </a:pPr>
            <a:r>
              <a:rPr lang="sk-SK" dirty="0">
                <a:latin typeface="Comic Sans MS" panose="030F0702030302020204" pitchFamily="66" charset="0"/>
              </a:rPr>
              <a:t> </a:t>
            </a:r>
            <a:r>
              <a:rPr lang="sk-SK" dirty="0" smtClean="0">
                <a:latin typeface="Comic Sans MS" panose="030F0702030302020204" pitchFamily="66" charset="0"/>
              </a:rPr>
              <a:t>v roku 1981 založil cenu </a:t>
            </a:r>
            <a:r>
              <a:rPr lang="sk-SK" dirty="0" err="1" smtClean="0">
                <a:latin typeface="Comic Sans MS" panose="030F0702030302020204" pitchFamily="66" charset="0"/>
              </a:rPr>
              <a:t>Historical</a:t>
            </a:r>
            <a:r>
              <a:rPr lang="sk-SK" dirty="0" smtClean="0">
                <a:latin typeface="Comic Sans MS" panose="030F0702030302020204" pitchFamily="66" charset="0"/>
              </a:rPr>
              <a:t> </a:t>
            </a:r>
            <a:r>
              <a:rPr lang="sk-SK" dirty="0" err="1" smtClean="0">
                <a:latin typeface="Comic Sans MS" panose="030F0702030302020204" pitchFamily="66" charset="0"/>
              </a:rPr>
              <a:t>Fiction</a:t>
            </a:r>
            <a:r>
              <a:rPr lang="sk-SK" dirty="0" smtClean="0">
                <a:latin typeface="Comic Sans MS" panose="030F0702030302020204" pitchFamily="66" charset="0"/>
              </a:rPr>
              <a:t> </a:t>
            </a:r>
            <a:r>
              <a:rPr lang="sk-SK" dirty="0" err="1" smtClean="0">
                <a:latin typeface="Comic Sans MS" panose="030F0702030302020204" pitchFamily="66" charset="0"/>
              </a:rPr>
              <a:t>Award</a:t>
            </a:r>
            <a:r>
              <a:rPr lang="sk-SK" dirty="0" smtClean="0">
                <a:latin typeface="Comic Sans MS" panose="030F0702030302020204" pitchFamily="66" charset="0"/>
              </a:rPr>
              <a:t>, cenu za výnimočnú prácu v oblasti historickej fikcie</a:t>
            </a:r>
          </a:p>
        </p:txBody>
      </p:sp>
    </p:spTree>
    <p:extLst>
      <p:ext uri="{BB962C8B-B14F-4D97-AF65-F5344CB8AC3E}">
        <p14:creationId xmlns:p14="http://schemas.microsoft.com/office/powerpoint/2010/main" val="3893995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960555" y="126695"/>
            <a:ext cx="5828763" cy="1325563"/>
          </a:xfrm>
        </p:spPr>
        <p:txBody>
          <a:bodyPr>
            <a:normAutofit/>
          </a:bodyPr>
          <a:lstStyle/>
          <a:p>
            <a:pPr algn="ctr"/>
            <a:r>
              <a:rPr lang="sk-SK" sz="6000" b="1" dirty="0" err="1" smtClean="0">
                <a:latin typeface="Comic Sans MS" panose="030F0702030302020204" pitchFamily="66" charset="0"/>
              </a:rPr>
              <a:t>Scott</a:t>
            </a:r>
            <a:r>
              <a:rPr lang="sk-SK" sz="6000" b="1" dirty="0" smtClean="0">
                <a:latin typeface="Comic Sans MS" panose="030F0702030302020204" pitchFamily="66" charset="0"/>
              </a:rPr>
              <a:t> </a:t>
            </a:r>
            <a:r>
              <a:rPr lang="sk-SK" sz="6000" b="1" dirty="0" err="1" smtClean="0">
                <a:latin typeface="Comic Sans MS" panose="030F0702030302020204" pitchFamily="66" charset="0"/>
              </a:rPr>
              <a:t>O´Dell</a:t>
            </a:r>
            <a:endParaRPr lang="sk-SK" sz="6000" b="1" dirty="0">
              <a:latin typeface="Comic Sans MS" panose="030F0702030302020204" pitchFamily="66" charset="0"/>
            </a:endParaRPr>
          </a:p>
        </p:txBody>
      </p:sp>
      <p:pic>
        <p:nvPicPr>
          <p:cNvPr id="1026" name="Picture 2" descr="Good Books For Young Souls: SCOTT O'DELL, Author of ISLAND OF TH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6287" y="1873986"/>
            <a:ext cx="2641812" cy="37412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cott O'Dell | životopis, informácie o spisovateľovi | Boox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9383" y="2825807"/>
            <a:ext cx="2677777" cy="358174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bout the Author - Island of the Blue Dolphins (U.S. National Park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89318" y="375915"/>
            <a:ext cx="3231512" cy="215268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sland of The Blue Dolphins By Scott O'Dell - Ho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5695" y="2914965"/>
            <a:ext cx="2660977" cy="361462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723" y="126695"/>
            <a:ext cx="2401904" cy="2401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975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36"/>
                                        </p:tgtEl>
                                        <p:attrNameLst>
                                          <p:attrName>style.visibility</p:attrName>
                                        </p:attrNameLst>
                                      </p:cBhvr>
                                      <p:to>
                                        <p:strVal val="visible"/>
                                      </p:to>
                                    </p:set>
                                    <p:animEffect transition="in" filter="barn(inVertical)">
                                      <p:cBhvr>
                                        <p:cTn id="7" dur="500"/>
                                        <p:tgtEl>
                                          <p:spTgt spid="103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34"/>
                                        </p:tgtEl>
                                        <p:attrNameLst>
                                          <p:attrName>style.visibility</p:attrName>
                                        </p:attrNameLst>
                                      </p:cBhvr>
                                      <p:to>
                                        <p:strVal val="visible"/>
                                      </p:to>
                                    </p:set>
                                    <p:animEffect transition="in" filter="barn(inVertical)">
                                      <p:cBhvr>
                                        <p:cTn id="12" dur="500"/>
                                        <p:tgtEl>
                                          <p:spTgt spid="103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barn(inVertical)">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030"/>
                                        </p:tgtEl>
                                        <p:attrNameLst>
                                          <p:attrName>style.visibility</p:attrName>
                                        </p:attrNameLst>
                                      </p:cBhvr>
                                      <p:to>
                                        <p:strVal val="visible"/>
                                      </p:to>
                                    </p:set>
                                    <p:animEffect transition="in" filter="barn(inVertical)">
                                      <p:cBhvr>
                                        <p:cTn id="22" dur="500"/>
                                        <p:tgtEl>
                                          <p:spTgt spid="103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028"/>
                                        </p:tgtEl>
                                        <p:attrNameLst>
                                          <p:attrName>style.visibility</p:attrName>
                                        </p:attrNameLst>
                                      </p:cBhvr>
                                      <p:to>
                                        <p:strVal val="visible"/>
                                      </p:to>
                                    </p:set>
                                    <p:animEffect transition="in" filter="barn(inVertical)">
                                      <p:cBhvr>
                                        <p:cTn id="27"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6000" b="1" dirty="0" err="1" smtClean="0">
                <a:latin typeface="Comic Sans MS" panose="030F0702030302020204" pitchFamily="66" charset="0"/>
              </a:rPr>
              <a:t>Scott</a:t>
            </a:r>
            <a:r>
              <a:rPr lang="sk-SK" sz="6000" b="1" dirty="0" smtClean="0">
                <a:latin typeface="Comic Sans MS" panose="030F0702030302020204" pitchFamily="66" charset="0"/>
              </a:rPr>
              <a:t> </a:t>
            </a:r>
            <a:r>
              <a:rPr lang="sk-SK" sz="6000" b="1" dirty="0" err="1" smtClean="0">
                <a:latin typeface="Comic Sans MS" panose="030F0702030302020204" pitchFamily="66" charset="0"/>
              </a:rPr>
              <a:t>O´Dell</a:t>
            </a:r>
            <a:r>
              <a:rPr lang="sk-SK" sz="6000" b="1" dirty="0" smtClean="0">
                <a:latin typeface="Comic Sans MS" panose="030F0702030302020204" pitchFamily="66" charset="0"/>
              </a:rPr>
              <a:t> - diela</a:t>
            </a:r>
            <a:endParaRPr lang="sk-SK" sz="6000" b="1" dirty="0">
              <a:latin typeface="Comic Sans MS" panose="030F0702030302020204" pitchFamily="66" charset="0"/>
            </a:endParaRPr>
          </a:p>
        </p:txBody>
      </p:sp>
      <p:pic>
        <p:nvPicPr>
          <p:cNvPr id="2050" name="Picture 2" descr="Ostrov belasých delfínov (Scott O'Dell) | Detail knihy | Boox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878" y="1690687"/>
            <a:ext cx="2619701" cy="362828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Jasné ráno (O´Dell Scott) - Antikvariát PASEK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3903" y="2180754"/>
            <a:ext cx="2626262" cy="380919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Pětina pro krále - Scott O'Dell | Databáze kni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98489" y="3009496"/>
            <a:ext cx="2512399" cy="3663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813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normAutofit/>
          </a:bodyPr>
          <a:lstStyle/>
          <a:p>
            <a:pPr algn="ctr"/>
            <a:r>
              <a:rPr lang="sk-SK" sz="6000" b="1" dirty="0" smtClean="0">
                <a:latin typeface="Comic Sans MS" panose="030F0702030302020204" pitchFamily="66" charset="0"/>
              </a:rPr>
              <a:t>Ostrov belasých delfínov</a:t>
            </a:r>
            <a:endParaRPr lang="sk-SK" sz="6000" b="1" dirty="0">
              <a:latin typeface="Comic Sans MS" panose="030F0702030302020204" pitchFamily="66" charset="0"/>
            </a:endParaRPr>
          </a:p>
        </p:txBody>
      </p:sp>
      <p:sp>
        <p:nvSpPr>
          <p:cNvPr id="3" name="Zástupný symbol obsahu 2"/>
          <p:cNvSpPr>
            <a:spLocks noGrp="1"/>
          </p:cNvSpPr>
          <p:nvPr>
            <p:ph idx="1"/>
          </p:nvPr>
        </p:nvSpPr>
        <p:spPr>
          <a:xfrm>
            <a:off x="721215" y="1325563"/>
            <a:ext cx="10419009" cy="5267459"/>
          </a:xfrm>
        </p:spPr>
        <p:txBody>
          <a:bodyPr>
            <a:normAutofit/>
          </a:bodyPr>
          <a:lstStyle/>
          <a:p>
            <a:pPr algn="just">
              <a:lnSpc>
                <a:spcPct val="150000"/>
              </a:lnSpc>
            </a:pPr>
            <a:r>
              <a:rPr lang="sk-SK" dirty="0" smtClean="0">
                <a:latin typeface="Comic Sans MS" panose="030F0702030302020204" pitchFamily="66" charset="0"/>
              </a:rPr>
              <a:t> v skutočnosti sa volá ostrov </a:t>
            </a:r>
            <a:r>
              <a:rPr lang="sk-SK" dirty="0">
                <a:latin typeface="Comic Sans MS" panose="030F0702030302020204" pitchFamily="66" charset="0"/>
              </a:rPr>
              <a:t>S</a:t>
            </a:r>
            <a:r>
              <a:rPr lang="sk-SK" dirty="0" smtClean="0">
                <a:latin typeface="Comic Sans MS" panose="030F0702030302020204" pitchFamily="66" charset="0"/>
              </a:rPr>
              <a:t>v. Mikuláša (San Nicolas)</a:t>
            </a:r>
          </a:p>
          <a:p>
            <a:pPr algn="just">
              <a:lnSpc>
                <a:spcPct val="150000"/>
              </a:lnSpc>
            </a:pPr>
            <a:r>
              <a:rPr lang="sk-SK" dirty="0">
                <a:latin typeface="Comic Sans MS" panose="030F0702030302020204" pitchFamily="66" charset="0"/>
              </a:rPr>
              <a:t> </a:t>
            </a:r>
            <a:r>
              <a:rPr lang="sk-SK" dirty="0" smtClean="0">
                <a:latin typeface="Comic Sans MS" panose="030F0702030302020204" pitchFamily="66" charset="0"/>
              </a:rPr>
              <a:t>kedysi na ňom žili Indiáni</a:t>
            </a:r>
          </a:p>
          <a:p>
            <a:pPr marL="0" indent="0" algn="just">
              <a:lnSpc>
                <a:spcPct val="150000"/>
              </a:lnSpc>
              <a:buNone/>
            </a:pPr>
            <a:endParaRPr lang="sk-SK" dirty="0">
              <a:latin typeface="Comic Sans MS" panose="030F0702030302020204" pitchFamily="66" charset="0"/>
            </a:endParaRPr>
          </a:p>
        </p:txBody>
      </p:sp>
      <p:pic>
        <p:nvPicPr>
          <p:cNvPr id="1026" name="Picture 2" descr="File:San Nicolas Island (27048963529).jpg - Wikimedia Comm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039" y="3280753"/>
            <a:ext cx="3739353" cy="280451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an Nicolas Island - Wikipedi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80685" y="2946891"/>
            <a:ext cx="4611316" cy="3911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3961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0710" y="0"/>
            <a:ext cx="11147738" cy="1325563"/>
          </a:xfrm>
        </p:spPr>
        <p:txBody>
          <a:bodyPr>
            <a:noAutofit/>
          </a:bodyPr>
          <a:lstStyle/>
          <a:p>
            <a:pPr algn="ctr"/>
            <a:r>
              <a:rPr lang="sk-SK" b="1" dirty="0" smtClean="0">
                <a:latin typeface="Comic Sans MS" panose="030F0702030302020204" pitchFamily="66" charset="0"/>
              </a:rPr>
              <a:t>Ostrov belasých delfínov - skutočnosť</a:t>
            </a:r>
            <a:endParaRPr lang="sk-SK" b="1" dirty="0">
              <a:latin typeface="Comic Sans MS" panose="030F0702030302020204" pitchFamily="66" charset="0"/>
            </a:endParaRPr>
          </a:p>
        </p:txBody>
      </p:sp>
      <p:sp>
        <p:nvSpPr>
          <p:cNvPr id="3" name="Zástupný symbol obsahu 2"/>
          <p:cNvSpPr>
            <a:spLocks noGrp="1"/>
          </p:cNvSpPr>
          <p:nvPr>
            <p:ph idx="1"/>
          </p:nvPr>
        </p:nvSpPr>
        <p:spPr>
          <a:xfrm>
            <a:off x="420710" y="1325562"/>
            <a:ext cx="11376338" cy="5371451"/>
          </a:xfrm>
        </p:spPr>
        <p:txBody>
          <a:bodyPr>
            <a:normAutofit fontScale="92500" lnSpcReduction="20000"/>
          </a:bodyPr>
          <a:lstStyle/>
          <a:p>
            <a:pPr algn="just">
              <a:lnSpc>
                <a:spcPct val="150000"/>
              </a:lnSpc>
            </a:pPr>
            <a:r>
              <a:rPr lang="sk-SK" dirty="0" smtClean="0">
                <a:latin typeface="Comic Sans MS" panose="030F0702030302020204" pitchFamily="66" charset="0"/>
              </a:rPr>
              <a:t> román je založený na skutočnej udalosti, na živote ženy s menom Juana </a:t>
            </a:r>
            <a:r>
              <a:rPr lang="sk-SK" dirty="0" err="1" smtClean="0">
                <a:latin typeface="Comic Sans MS" panose="030F0702030302020204" pitchFamily="66" charset="0"/>
              </a:rPr>
              <a:t>Maria</a:t>
            </a:r>
            <a:endParaRPr lang="sk-SK" dirty="0" smtClean="0">
              <a:latin typeface="Comic Sans MS" panose="030F0702030302020204" pitchFamily="66" charset="0"/>
            </a:endParaRPr>
          </a:p>
          <a:p>
            <a:pPr algn="just">
              <a:lnSpc>
                <a:spcPct val="150000"/>
              </a:lnSpc>
            </a:pPr>
            <a:r>
              <a:rPr lang="sk-SK" dirty="0">
                <a:latin typeface="Comic Sans MS" panose="030F0702030302020204" pitchFamily="66" charset="0"/>
              </a:rPr>
              <a:t> </a:t>
            </a:r>
            <a:r>
              <a:rPr lang="sk-SK" dirty="0" smtClean="0">
                <a:latin typeface="Comic Sans MS" panose="030F0702030302020204" pitchFamily="66" charset="0"/>
              </a:rPr>
              <a:t>Juana </a:t>
            </a:r>
            <a:r>
              <a:rPr lang="sk-SK" dirty="0" err="1" smtClean="0">
                <a:latin typeface="Comic Sans MS" panose="030F0702030302020204" pitchFamily="66" charset="0"/>
              </a:rPr>
              <a:t>Maria</a:t>
            </a:r>
            <a:r>
              <a:rPr lang="sk-SK" dirty="0" smtClean="0">
                <a:latin typeface="Comic Sans MS" panose="030F0702030302020204" pitchFamily="66" charset="0"/>
              </a:rPr>
              <a:t> sa narodila na začiatku 19. storočia na ostrove San </a:t>
            </a:r>
            <a:r>
              <a:rPr lang="sk-SK" dirty="0" err="1" smtClean="0">
                <a:latin typeface="Comic Sans MS" panose="030F0702030302020204" pitchFamily="66" charset="0"/>
              </a:rPr>
              <a:t>Nicolaus</a:t>
            </a:r>
            <a:r>
              <a:rPr lang="sk-SK" dirty="0" smtClean="0">
                <a:latin typeface="Comic Sans MS" panose="030F0702030302020204" pitchFamily="66" charset="0"/>
              </a:rPr>
              <a:t> </a:t>
            </a:r>
          </a:p>
          <a:p>
            <a:pPr algn="just">
              <a:lnSpc>
                <a:spcPct val="150000"/>
              </a:lnSpc>
            </a:pPr>
            <a:r>
              <a:rPr lang="sk-SK" dirty="0">
                <a:latin typeface="Comic Sans MS" panose="030F0702030302020204" pitchFamily="66" charset="0"/>
              </a:rPr>
              <a:t> </a:t>
            </a:r>
            <a:r>
              <a:rPr lang="sk-SK" dirty="0" smtClean="0">
                <a:latin typeface="Comic Sans MS" panose="030F0702030302020204" pitchFamily="66" charset="0"/>
              </a:rPr>
              <a:t>podstatnú časť svojho života žila v izolácii, nemala žiaden kontakt s ľuďmi</a:t>
            </a:r>
          </a:p>
          <a:p>
            <a:pPr algn="just">
              <a:lnSpc>
                <a:spcPct val="150000"/>
              </a:lnSpc>
            </a:pPr>
            <a:r>
              <a:rPr lang="sk-SK" dirty="0" smtClean="0">
                <a:latin typeface="Comic Sans MS" panose="030F0702030302020204" pitchFamily="66" charset="0"/>
              </a:rPr>
              <a:t>historici dokázali pomerne málo faktov o </a:t>
            </a:r>
            <a:r>
              <a:rPr lang="sk-SK" dirty="0" err="1" smtClean="0">
                <a:latin typeface="Comic Sans MS" panose="030F0702030302020204" pitchFamily="66" charset="0"/>
              </a:rPr>
              <a:t>Juaninom</a:t>
            </a:r>
            <a:r>
              <a:rPr lang="sk-SK" dirty="0" smtClean="0">
                <a:latin typeface="Comic Sans MS" panose="030F0702030302020204" pitchFamily="66" charset="0"/>
              </a:rPr>
              <a:t> živote. Jej príbeh je veľmi smutný – žena, ktorá hoci bola nájdená, stále ostala stratená v mnohých ohľadoch </a:t>
            </a:r>
          </a:p>
        </p:txBody>
      </p:sp>
    </p:spTree>
    <p:extLst>
      <p:ext uri="{BB962C8B-B14F-4D97-AF65-F5344CB8AC3E}">
        <p14:creationId xmlns:p14="http://schemas.microsoft.com/office/powerpoint/2010/main" val="2765542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0710" y="0"/>
            <a:ext cx="11147738" cy="1325563"/>
          </a:xfrm>
        </p:spPr>
        <p:txBody>
          <a:bodyPr>
            <a:noAutofit/>
          </a:bodyPr>
          <a:lstStyle/>
          <a:p>
            <a:pPr algn="ctr"/>
            <a:r>
              <a:rPr lang="sk-SK" b="1" dirty="0" smtClean="0">
                <a:latin typeface="Comic Sans MS" panose="030F0702030302020204" pitchFamily="66" charset="0"/>
              </a:rPr>
              <a:t>Ostrov belasých delfínov - skutočnosť</a:t>
            </a:r>
            <a:endParaRPr lang="sk-SK" b="1" dirty="0">
              <a:latin typeface="Comic Sans MS" panose="030F0702030302020204" pitchFamily="66" charset="0"/>
            </a:endParaRPr>
          </a:p>
        </p:txBody>
      </p:sp>
      <p:sp>
        <p:nvSpPr>
          <p:cNvPr id="3" name="Zástupný symbol obsahu 2"/>
          <p:cNvSpPr>
            <a:spLocks noGrp="1"/>
          </p:cNvSpPr>
          <p:nvPr>
            <p:ph idx="1"/>
          </p:nvPr>
        </p:nvSpPr>
        <p:spPr>
          <a:xfrm>
            <a:off x="334314" y="1017431"/>
            <a:ext cx="11320529" cy="5666703"/>
          </a:xfrm>
        </p:spPr>
        <p:txBody>
          <a:bodyPr>
            <a:noAutofit/>
          </a:bodyPr>
          <a:lstStyle/>
          <a:p>
            <a:pPr algn="just">
              <a:lnSpc>
                <a:spcPct val="150000"/>
              </a:lnSpc>
            </a:pPr>
            <a:r>
              <a:rPr lang="sk-SK" sz="2000" dirty="0">
                <a:latin typeface="Comic Sans MS" panose="030F0702030302020204" pitchFamily="66" charset="0"/>
              </a:rPr>
              <a:t> jej príbeh mapuje tragédiu domorodých Američanov, kmeňa </a:t>
            </a:r>
            <a:r>
              <a:rPr lang="sk-SK" sz="2000" dirty="0" err="1">
                <a:latin typeface="Comic Sans MS" panose="030F0702030302020204" pitchFamily="66" charset="0"/>
              </a:rPr>
              <a:t>Nicoleño</a:t>
            </a:r>
            <a:r>
              <a:rPr lang="sk-SK" sz="2000" dirty="0">
                <a:latin typeface="Comic Sans MS" panose="030F0702030302020204" pitchFamily="66" charset="0"/>
              </a:rPr>
              <a:t>, v období európskeho kolonializmu </a:t>
            </a:r>
          </a:p>
          <a:p>
            <a:pPr algn="just">
              <a:lnSpc>
                <a:spcPct val="150000"/>
              </a:lnSpc>
            </a:pPr>
            <a:r>
              <a:rPr lang="sk-SK" sz="2000" dirty="0" smtClean="0">
                <a:latin typeface="Comic Sans MS" panose="030F0702030302020204" pitchFamily="66" charset="0"/>
              </a:rPr>
              <a:t>v rokoch 1811 – 1814 došlo ku tragédii – skupina lovcov vydier zaútočila na ostrov a zničila pôvodné obyvateľstvo – Juana bola v tom čase malým dievčaťom</a:t>
            </a:r>
          </a:p>
          <a:p>
            <a:pPr algn="just">
              <a:lnSpc>
                <a:spcPct val="150000"/>
              </a:lnSpc>
            </a:pPr>
            <a:r>
              <a:rPr lang="sk-SK" sz="2000" dirty="0" smtClean="0">
                <a:latin typeface="Comic Sans MS" panose="030F0702030302020204" pitchFamily="66" charset="0"/>
              </a:rPr>
              <a:t> počet obyvateľov sa z pôvodných 300 znížil len na asi 20 jedincov (r. 1835) – po odchode obyvateľov ostrova Juana ostala na ostrove sama (z neznámych dôvodov). Žila tam 18 rokov.</a:t>
            </a:r>
          </a:p>
          <a:p>
            <a:pPr algn="just">
              <a:lnSpc>
                <a:spcPct val="150000"/>
              </a:lnSpc>
            </a:pPr>
            <a:r>
              <a:rPr lang="sk-SK" sz="2000" dirty="0">
                <a:latin typeface="Comic Sans MS" panose="030F0702030302020204" pitchFamily="66" charset="0"/>
              </a:rPr>
              <a:t>kmeň po príchode na pevninu pre nedostatok imunity proti chorobám vymrel, a tak sa Juana </a:t>
            </a:r>
            <a:r>
              <a:rPr lang="sk-SK" sz="2000" dirty="0" err="1">
                <a:latin typeface="Comic Sans MS" panose="030F0702030302020204" pitchFamily="66" charset="0"/>
              </a:rPr>
              <a:t>Maria</a:t>
            </a:r>
            <a:r>
              <a:rPr lang="sk-SK" sz="2000" dirty="0">
                <a:latin typeface="Comic Sans MS" panose="030F0702030302020204" pitchFamily="66" charset="0"/>
              </a:rPr>
              <a:t> stala posledným členom kmeňa </a:t>
            </a:r>
            <a:r>
              <a:rPr lang="sk-SK" sz="2000" dirty="0" err="1" smtClean="0">
                <a:latin typeface="Comic Sans MS" panose="030F0702030302020204" pitchFamily="66" charset="0"/>
              </a:rPr>
              <a:t>Nicoleño</a:t>
            </a:r>
            <a:endParaRPr lang="sk-SK" sz="2000" dirty="0" smtClean="0">
              <a:latin typeface="Comic Sans MS" panose="030F0702030302020204" pitchFamily="66" charset="0"/>
            </a:endParaRPr>
          </a:p>
          <a:p>
            <a:pPr algn="just">
              <a:lnSpc>
                <a:spcPct val="150000"/>
              </a:lnSpc>
            </a:pPr>
            <a:r>
              <a:rPr lang="sk-SK" sz="2000" dirty="0" smtClean="0">
                <a:latin typeface="Comic Sans MS" panose="030F0702030302020204" pitchFamily="66" charset="0"/>
              </a:rPr>
              <a:t> na ostrove si postavila chatrč z veľrybích kostí a obývala, pravdepodobne, neďalekú jaskyňu</a:t>
            </a:r>
          </a:p>
          <a:p>
            <a:pPr algn="just">
              <a:lnSpc>
                <a:spcPct val="150000"/>
              </a:lnSpc>
            </a:pPr>
            <a:r>
              <a:rPr lang="sk-SK" sz="2000" dirty="0">
                <a:latin typeface="Comic Sans MS" panose="030F0702030302020204" pitchFamily="66" charset="0"/>
              </a:rPr>
              <a:t> </a:t>
            </a:r>
            <a:r>
              <a:rPr lang="sk-SK" sz="2000" dirty="0" smtClean="0">
                <a:latin typeface="Comic Sans MS" panose="030F0702030302020204" pitchFamily="66" charset="0"/>
              </a:rPr>
              <a:t>oblečenie mala vyrobené z kože a potravou jej boli tulene a kačice</a:t>
            </a:r>
          </a:p>
        </p:txBody>
      </p:sp>
    </p:spTree>
    <p:extLst>
      <p:ext uri="{BB962C8B-B14F-4D97-AF65-F5344CB8AC3E}">
        <p14:creationId xmlns:p14="http://schemas.microsoft.com/office/powerpoint/2010/main" val="2573046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0710" y="0"/>
            <a:ext cx="11147738" cy="1325563"/>
          </a:xfrm>
        </p:spPr>
        <p:txBody>
          <a:bodyPr>
            <a:noAutofit/>
          </a:bodyPr>
          <a:lstStyle/>
          <a:p>
            <a:pPr algn="ctr"/>
            <a:r>
              <a:rPr lang="sk-SK" b="1" dirty="0" smtClean="0">
                <a:latin typeface="Comic Sans MS" panose="030F0702030302020204" pitchFamily="66" charset="0"/>
              </a:rPr>
              <a:t>Ostrov belasých delfínov - skutočnosť</a:t>
            </a:r>
            <a:endParaRPr lang="sk-SK" b="1" dirty="0">
              <a:latin typeface="Comic Sans MS" panose="030F0702030302020204" pitchFamily="66" charset="0"/>
            </a:endParaRPr>
          </a:p>
        </p:txBody>
      </p:sp>
      <p:sp>
        <p:nvSpPr>
          <p:cNvPr id="3" name="Zástupný symbol obsahu 2"/>
          <p:cNvSpPr>
            <a:spLocks noGrp="1"/>
          </p:cNvSpPr>
          <p:nvPr>
            <p:ph idx="1"/>
          </p:nvPr>
        </p:nvSpPr>
        <p:spPr>
          <a:xfrm>
            <a:off x="420710" y="1325562"/>
            <a:ext cx="8259651" cy="5371451"/>
          </a:xfrm>
        </p:spPr>
        <p:txBody>
          <a:bodyPr>
            <a:normAutofit fontScale="70000" lnSpcReduction="20000"/>
          </a:bodyPr>
          <a:lstStyle/>
          <a:p>
            <a:pPr algn="just">
              <a:lnSpc>
                <a:spcPct val="150000"/>
              </a:lnSpc>
            </a:pPr>
            <a:r>
              <a:rPr lang="sk-SK" dirty="0">
                <a:latin typeface="Comic Sans MS" panose="030F0702030302020204" pitchFamily="66" charset="0"/>
              </a:rPr>
              <a:t> posádka, ktorá našla </a:t>
            </a:r>
            <a:r>
              <a:rPr lang="sk-SK" dirty="0" err="1">
                <a:latin typeface="Comic Sans MS" panose="030F0702030302020204" pitchFamily="66" charset="0"/>
              </a:rPr>
              <a:t>Juanu</a:t>
            </a:r>
            <a:r>
              <a:rPr lang="sk-SK" dirty="0">
                <a:latin typeface="Comic Sans MS" panose="030F0702030302020204" pitchFamily="66" charset="0"/>
              </a:rPr>
              <a:t> </a:t>
            </a:r>
            <a:r>
              <a:rPr lang="sk-SK" dirty="0" err="1">
                <a:latin typeface="Comic Sans MS" panose="030F0702030302020204" pitchFamily="66" charset="0"/>
              </a:rPr>
              <a:t>Mariu</a:t>
            </a:r>
            <a:r>
              <a:rPr lang="sk-SK" dirty="0">
                <a:latin typeface="Comic Sans MS" panose="030F0702030302020204" pitchFamily="66" charset="0"/>
              </a:rPr>
              <a:t> na ostrove ju opísala ako </a:t>
            </a:r>
            <a:r>
              <a:rPr lang="sk-SK" dirty="0" smtClean="0">
                <a:latin typeface="Comic Sans MS" panose="030F0702030302020204" pitchFamily="66" charset="0"/>
              </a:rPr>
              <a:t>staršiu ženu</a:t>
            </a:r>
            <a:r>
              <a:rPr lang="sk-SK" dirty="0">
                <a:latin typeface="Comic Sans MS" panose="030F0702030302020204" pitchFamily="66" charset="0"/>
              </a:rPr>
              <a:t>, ktorá sa na nich usmievala a rozprávala neznámym domorodým nárečím – nikto jej nerozumel, a tak nemohla nikomu vyrozprávať svoj </a:t>
            </a:r>
            <a:r>
              <a:rPr lang="sk-SK" dirty="0" smtClean="0">
                <a:latin typeface="Comic Sans MS" panose="030F0702030302020204" pitchFamily="66" charset="0"/>
              </a:rPr>
              <a:t>príbeh</a:t>
            </a:r>
          </a:p>
          <a:p>
            <a:pPr algn="just">
              <a:lnSpc>
                <a:spcPct val="150000"/>
              </a:lnSpc>
            </a:pPr>
            <a:r>
              <a:rPr lang="sk-SK" dirty="0" smtClean="0">
                <a:latin typeface="Comic Sans MS" panose="030F0702030302020204" pitchFamily="66" charset="0"/>
              </a:rPr>
              <a:t>v </a:t>
            </a:r>
            <a:r>
              <a:rPr lang="sk-SK" dirty="0">
                <a:latin typeface="Comic Sans MS" panose="030F0702030302020204" pitchFamily="66" charset="0"/>
              </a:rPr>
              <a:t>roku 1853 bola zachránená, ale jej budúcnosť mimo ostrova bola veľmi </a:t>
            </a:r>
            <a:r>
              <a:rPr lang="sk-SK" dirty="0" smtClean="0">
                <a:latin typeface="Comic Sans MS" panose="030F0702030302020204" pitchFamily="66" charset="0"/>
              </a:rPr>
              <a:t>krátka - po príchode na pevninu žila Juana len sedem týždňov – pre nedostatok imunity zomrela na úplavicu</a:t>
            </a:r>
          </a:p>
          <a:p>
            <a:pPr algn="just">
              <a:lnSpc>
                <a:spcPct val="150000"/>
              </a:lnSpc>
            </a:pPr>
            <a:r>
              <a:rPr lang="sk-SK" dirty="0">
                <a:latin typeface="Comic Sans MS" panose="030F0702030302020204" pitchFamily="66" charset="0"/>
              </a:rPr>
              <a:t>  vedci dodnes nevedia, akým jazykom Juana </a:t>
            </a:r>
            <a:r>
              <a:rPr lang="sk-SK" dirty="0" err="1">
                <a:latin typeface="Comic Sans MS" panose="030F0702030302020204" pitchFamily="66" charset="0"/>
              </a:rPr>
              <a:t>Maria</a:t>
            </a:r>
            <a:r>
              <a:rPr lang="sk-SK" dirty="0">
                <a:latin typeface="Comic Sans MS" panose="030F0702030302020204" pitchFamily="66" charset="0"/>
              </a:rPr>
              <a:t> </a:t>
            </a:r>
            <a:r>
              <a:rPr lang="sk-SK" dirty="0" smtClean="0">
                <a:latin typeface="Comic Sans MS" panose="030F0702030302020204" pitchFamily="66" charset="0"/>
              </a:rPr>
              <a:t>rozprávala, preto ani jej meno nie je dodnes známe (meno Juana </a:t>
            </a:r>
            <a:r>
              <a:rPr lang="sk-SK" dirty="0" err="1" smtClean="0">
                <a:latin typeface="Comic Sans MS" panose="030F0702030302020204" pitchFamily="66" charset="0"/>
              </a:rPr>
              <a:t>Maria</a:t>
            </a:r>
            <a:r>
              <a:rPr lang="sk-SK" dirty="0" smtClean="0">
                <a:latin typeface="Comic Sans MS" panose="030F0702030302020204" pitchFamily="66" charset="0"/>
              </a:rPr>
              <a:t> jej dali kňazi, ktorí ju z ostrova zachránili)</a:t>
            </a:r>
          </a:p>
          <a:p>
            <a:pPr algn="just">
              <a:lnSpc>
                <a:spcPct val="150000"/>
              </a:lnSpc>
            </a:pPr>
            <a:r>
              <a:rPr lang="sk-SK" dirty="0" smtClean="0">
                <a:latin typeface="Comic Sans MS" panose="030F0702030302020204" pitchFamily="66" charset="0"/>
              </a:rPr>
              <a:t> jej príbeh sa stal námetom pre </a:t>
            </a:r>
            <a:r>
              <a:rPr lang="sk-SK" dirty="0" err="1" smtClean="0">
                <a:latin typeface="Comic Sans MS" panose="030F0702030302020204" pitchFamily="66" charset="0"/>
              </a:rPr>
              <a:t>Scotta</a:t>
            </a:r>
            <a:r>
              <a:rPr lang="sk-SK" dirty="0" smtClean="0">
                <a:latin typeface="Comic Sans MS" panose="030F0702030302020204" pitchFamily="66" charset="0"/>
              </a:rPr>
              <a:t> </a:t>
            </a:r>
            <a:r>
              <a:rPr lang="sk-SK" dirty="0" err="1" smtClean="0">
                <a:latin typeface="Comic Sans MS" panose="030F0702030302020204" pitchFamily="66" charset="0"/>
              </a:rPr>
              <a:t>O´Della</a:t>
            </a:r>
            <a:r>
              <a:rPr lang="sk-SK" dirty="0" smtClean="0">
                <a:latin typeface="Comic Sans MS" panose="030F0702030302020204" pitchFamily="66" charset="0"/>
              </a:rPr>
              <a:t> na napísanie knihy </a:t>
            </a:r>
            <a:r>
              <a:rPr lang="sk-SK" i="1" dirty="0" smtClean="0">
                <a:latin typeface="Comic Sans MS" panose="030F0702030302020204" pitchFamily="66" charset="0"/>
              </a:rPr>
              <a:t>Ostrov belasých delfínov</a:t>
            </a:r>
          </a:p>
        </p:txBody>
      </p:sp>
      <p:pic>
        <p:nvPicPr>
          <p:cNvPr id="1026" name="Picture 2" descr="The Lone Woman of San Nicolas Island Documentary Screening - Santa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0028" y="2562897"/>
            <a:ext cx="3381972" cy="4295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0470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1053</Words>
  <Application>Microsoft Office PowerPoint</Application>
  <PresentationFormat>Vlastní</PresentationFormat>
  <Paragraphs>77</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Motív Office</vt:lpstr>
      <vt:lpstr>Scott O´Dell Ostrov belasých delfínov</vt:lpstr>
      <vt:lpstr>Scott O´Dell</vt:lpstr>
      <vt:lpstr>Scott O´Dell</vt:lpstr>
      <vt:lpstr>Scott O´Dell</vt:lpstr>
      <vt:lpstr>Scott O´Dell - diela</vt:lpstr>
      <vt:lpstr>Ostrov belasých delfínov</vt:lpstr>
      <vt:lpstr>Ostrov belasých delfínov - skutočnosť</vt:lpstr>
      <vt:lpstr>Ostrov belasých delfínov - skutočnosť</vt:lpstr>
      <vt:lpstr>Ostrov belasých delfínov - skutočnosť</vt:lpstr>
      <vt:lpstr>Ostrov belasých delfínov </vt:lpstr>
      <vt:lpstr>Ostrov belasých delfínov </vt:lpstr>
      <vt:lpstr>Ostrov belasých delfínov </vt:lpstr>
      <vt:lpstr>Ostrov belasých delfínov - obsah</vt:lpstr>
      <vt:lpstr>Ostrov belasých delfínov - obsah</vt:lpstr>
      <vt:lpstr>Ostrov belasých delfínov</vt:lpstr>
      <vt:lpstr>Robinsonáda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Scott O´Dell Ostrov belasých delfínov</dc:title>
  <dc:creator>ziak</dc:creator>
  <cp:lastModifiedBy>marek</cp:lastModifiedBy>
  <cp:revision>75</cp:revision>
  <dcterms:created xsi:type="dcterms:W3CDTF">2020-05-06T20:27:35Z</dcterms:created>
  <dcterms:modified xsi:type="dcterms:W3CDTF">2020-06-01T08:48:52Z</dcterms:modified>
</cp:coreProperties>
</file>