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6" r:id="rId4"/>
    <p:sldId id="267" r:id="rId5"/>
    <p:sldId id="269" r:id="rId6"/>
    <p:sldId id="268" r:id="rId7"/>
    <p:sldId id="270" r:id="rId8"/>
    <p:sldId id="276" r:id="rId9"/>
    <p:sldId id="271" r:id="rId10"/>
    <p:sldId id="272" r:id="rId11"/>
    <p:sldId id="273" r:id="rId12"/>
    <p:sldId id="274" r:id="rId13"/>
    <p:sldId id="275" r:id="rId14"/>
    <p:sldId id="289" r:id="rId15"/>
    <p:sldId id="287" r:id="rId16"/>
    <p:sldId id="298" r:id="rId17"/>
    <p:sldId id="295" r:id="rId18"/>
    <p:sldId id="296" r:id="rId19"/>
    <p:sldId id="288" r:id="rId20"/>
    <p:sldId id="290" r:id="rId21"/>
    <p:sldId id="297" r:id="rId22"/>
    <p:sldId id="291" r:id="rId23"/>
    <p:sldId id="292" r:id="rId24"/>
    <p:sldId id="265" r:id="rId2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C577A-8454-4531-B74D-78B16DAC37D7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BA85C-D51F-4DB7-8F14-A96FBB1B42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189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4523-AA8E-47A3-B42D-38BA42462934}" type="datetimeFigureOut">
              <a:rPr lang="sk-SK" smtClean="0"/>
              <a:t>1. 3. 2021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501B-A675-4447-B0B6-EE2A64530CB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792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4523-AA8E-47A3-B42D-38BA42462934}" type="datetimeFigureOut">
              <a:rPr lang="sk-SK" smtClean="0"/>
              <a:t>1. 3. 2021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501B-A675-4447-B0B6-EE2A64530CB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00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4523-AA8E-47A3-B42D-38BA42462934}" type="datetimeFigureOut">
              <a:rPr lang="sk-SK" smtClean="0"/>
              <a:t>1. 3. 2021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501B-A675-4447-B0B6-EE2A64530CB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665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4523-AA8E-47A3-B42D-38BA42462934}" type="datetimeFigureOut">
              <a:rPr lang="sk-SK" smtClean="0"/>
              <a:t>1. 3. 2021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501B-A675-4447-B0B6-EE2A64530CB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214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4523-AA8E-47A3-B42D-38BA42462934}" type="datetimeFigureOut">
              <a:rPr lang="sk-SK" smtClean="0"/>
              <a:t>1. 3. 2021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501B-A675-4447-B0B6-EE2A64530CB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360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4523-AA8E-47A3-B42D-38BA42462934}" type="datetimeFigureOut">
              <a:rPr lang="sk-SK" smtClean="0"/>
              <a:t>1. 3. 2021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501B-A675-4447-B0B6-EE2A64530CB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840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4523-AA8E-47A3-B42D-38BA42462934}" type="datetimeFigureOut">
              <a:rPr lang="sk-SK" smtClean="0"/>
              <a:t>1. 3. 2021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501B-A675-4447-B0B6-EE2A64530CB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124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4523-AA8E-47A3-B42D-38BA42462934}" type="datetimeFigureOut">
              <a:rPr lang="sk-SK" smtClean="0"/>
              <a:t>1. 3. 2021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501B-A675-4447-B0B6-EE2A64530CB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01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4523-AA8E-47A3-B42D-38BA42462934}" type="datetimeFigureOut">
              <a:rPr lang="sk-SK" smtClean="0"/>
              <a:t>1. 3. 2021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501B-A675-4447-B0B6-EE2A64530CB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0979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4523-AA8E-47A3-B42D-38BA42462934}" type="datetimeFigureOut">
              <a:rPr lang="sk-SK" smtClean="0"/>
              <a:t>1. 3. 2021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501B-A675-4447-B0B6-EE2A64530CB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7359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4523-AA8E-47A3-B42D-38BA42462934}" type="datetimeFigureOut">
              <a:rPr lang="sk-SK" smtClean="0"/>
              <a:t>1. 3. 2021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501B-A675-4447-B0B6-EE2A64530CB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211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24523-AA8E-47A3-B42D-38BA42462934}" type="datetimeFigureOut">
              <a:rPr lang="sk-SK" smtClean="0"/>
              <a:t>1. 3. 2021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A501B-A675-4447-B0B6-EE2A64530CB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041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\\nzwl.sk\Data\Company\16_Austausch_Vymena\Morav&#269;&#237;k\Za&#353;kolenie\Prezent&#225;cia%20produktov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2789165"/>
            <a:ext cx="11944864" cy="1173896"/>
          </a:xfrm>
          <a:prstGeom prst="rect">
            <a:avLst/>
          </a:prstGeom>
          <a:gradFill flip="none" rotWithShape="1">
            <a:gsLst>
              <a:gs pos="0">
                <a:srgbClr val="1C4B90"/>
              </a:gs>
              <a:gs pos="83000">
                <a:schemeClr val="accent1">
                  <a:tint val="44500"/>
                  <a:satMod val="160000"/>
                  <a:alpha val="0"/>
                </a:schemeClr>
              </a:gs>
              <a:gs pos="79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343" y="2436168"/>
            <a:ext cx="1863414" cy="1863414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3525795" y="2789165"/>
            <a:ext cx="6284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400" b="1" dirty="0">
                <a:solidFill>
                  <a:srgbClr val="1B3F93"/>
                </a:solidFill>
              </a:rPr>
              <a:t>Predstavenie spoločnosti </a:t>
            </a:r>
          </a:p>
          <a:p>
            <a:pPr algn="r"/>
            <a:r>
              <a:rPr lang="sk-SK" sz="2400" b="1" dirty="0">
                <a:solidFill>
                  <a:srgbClr val="1B3F93"/>
                </a:solidFill>
              </a:rPr>
              <a:t>ZWL Slovakia – </a:t>
            </a:r>
          </a:p>
          <a:p>
            <a:pPr algn="r"/>
            <a:r>
              <a:rPr lang="sk-SK" sz="2400" b="1" dirty="0">
                <a:solidFill>
                  <a:srgbClr val="1B3F93"/>
                </a:solidFill>
              </a:rPr>
              <a:t>Výroba ozubených kolies Sučany, s.r.o.</a:t>
            </a:r>
          </a:p>
        </p:txBody>
      </p:sp>
    </p:spTree>
    <p:extLst>
      <p:ext uri="{BB962C8B-B14F-4D97-AF65-F5344CB8AC3E}">
        <p14:creationId xmlns:p14="http://schemas.microsoft.com/office/powerpoint/2010/main" val="285172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12192000" cy="1173896"/>
          </a:xfrm>
          <a:prstGeom prst="rect">
            <a:avLst/>
          </a:prstGeom>
          <a:gradFill flip="none" rotWithShape="1">
            <a:gsLst>
              <a:gs pos="0">
                <a:srgbClr val="1C4B90"/>
              </a:gs>
              <a:gs pos="83000">
                <a:schemeClr val="accent1">
                  <a:tint val="44500"/>
                  <a:satMod val="160000"/>
                  <a:alpha val="0"/>
                </a:schemeClr>
              </a:gs>
              <a:gs pos="79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16637"/>
            <a:ext cx="2315748" cy="496739"/>
          </a:xfrm>
          <a:prstGeom prst="rect">
            <a:avLst/>
          </a:prstGeom>
        </p:spPr>
      </p:pic>
      <p:cxnSp>
        <p:nvCxnSpPr>
          <p:cNvPr id="4" name="Rovná spojnica 3"/>
          <p:cNvCxnSpPr/>
          <p:nvPr/>
        </p:nvCxnSpPr>
        <p:spPr>
          <a:xfrm flipH="1" flipV="1">
            <a:off x="0" y="6264063"/>
            <a:ext cx="12192000" cy="52574"/>
          </a:xfrm>
          <a:prstGeom prst="line">
            <a:avLst/>
          </a:prstGeom>
          <a:ln>
            <a:solidFill>
              <a:srgbClr val="1C4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785" y="43744"/>
            <a:ext cx="1406106" cy="1406106"/>
          </a:xfrm>
          <a:prstGeom prst="rect">
            <a:avLst/>
          </a:prstGeom>
        </p:spPr>
      </p:pic>
      <p:sp>
        <p:nvSpPr>
          <p:cNvPr id="8" name="Zástupný symbol päty 1"/>
          <p:cNvSpPr>
            <a:spLocks noGrp="1"/>
          </p:cNvSpPr>
          <p:nvPr>
            <p:ph type="ftr" sz="quarter" idx="11"/>
          </p:nvPr>
        </p:nvSpPr>
        <p:spPr>
          <a:xfrm>
            <a:off x="4648200" y="6382443"/>
            <a:ext cx="2895600" cy="365125"/>
          </a:xfrm>
        </p:spPr>
        <p:txBody>
          <a:bodyPr/>
          <a:lstStyle/>
          <a:p>
            <a:fld id="{1F111452-3F39-4ECE-AEEB-6F705EFD4E20}" type="slidenum">
              <a:rPr lang="sk-SK" smtClean="0"/>
              <a:t>10</a:t>
            </a:fld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700216" y="245627"/>
            <a:ext cx="4961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Ako vyrábame?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700216" y="1449850"/>
            <a:ext cx="10839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rgbClr val="1B3F93"/>
                </a:solidFill>
              </a:rPr>
              <a:t>Sústruženie</a:t>
            </a:r>
            <a:endParaRPr lang="de-DE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pPr algn="ctr"/>
            <a:r>
              <a:rPr lang="sk-SK" sz="2400" b="1" dirty="0">
                <a:solidFill>
                  <a:srgbClr val="1B3F93"/>
                </a:solidFill>
              </a:rPr>
              <a:t> </a:t>
            </a:r>
          </a:p>
          <a:p>
            <a:pPr algn="ctr"/>
            <a:endParaRPr lang="sk-SK" sz="2400" b="1" dirty="0">
              <a:solidFill>
                <a:srgbClr val="1B3F93"/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602" y="4005537"/>
            <a:ext cx="3476625" cy="1946910"/>
          </a:xfrm>
          <a:prstGeom prst="rect">
            <a:avLst/>
          </a:prstGeom>
        </p:spPr>
      </p:pic>
      <p:pic>
        <p:nvPicPr>
          <p:cNvPr id="10" name="Picture 4" descr="C:\Users\moravcik\Documents\Exkurzia - Prezentácia\c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841" y="2099671"/>
            <a:ext cx="3412148" cy="220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06" y="1640179"/>
            <a:ext cx="4937231" cy="2526929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712" y="4282266"/>
            <a:ext cx="3410399" cy="186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34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12192000" cy="1173896"/>
          </a:xfrm>
          <a:prstGeom prst="rect">
            <a:avLst/>
          </a:prstGeom>
          <a:gradFill flip="none" rotWithShape="1">
            <a:gsLst>
              <a:gs pos="0">
                <a:srgbClr val="1C4B90"/>
              </a:gs>
              <a:gs pos="83000">
                <a:schemeClr val="accent1">
                  <a:tint val="44500"/>
                  <a:satMod val="160000"/>
                  <a:alpha val="0"/>
                </a:schemeClr>
              </a:gs>
              <a:gs pos="79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16637"/>
            <a:ext cx="2315748" cy="496739"/>
          </a:xfrm>
          <a:prstGeom prst="rect">
            <a:avLst/>
          </a:prstGeom>
        </p:spPr>
      </p:pic>
      <p:cxnSp>
        <p:nvCxnSpPr>
          <p:cNvPr id="4" name="Rovná spojnica 3"/>
          <p:cNvCxnSpPr/>
          <p:nvPr/>
        </p:nvCxnSpPr>
        <p:spPr>
          <a:xfrm flipH="1" flipV="1">
            <a:off x="0" y="6264063"/>
            <a:ext cx="12192000" cy="52574"/>
          </a:xfrm>
          <a:prstGeom prst="line">
            <a:avLst/>
          </a:prstGeom>
          <a:ln>
            <a:solidFill>
              <a:srgbClr val="1C4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785" y="43744"/>
            <a:ext cx="1406106" cy="1406106"/>
          </a:xfrm>
          <a:prstGeom prst="rect">
            <a:avLst/>
          </a:prstGeom>
        </p:spPr>
      </p:pic>
      <p:sp>
        <p:nvSpPr>
          <p:cNvPr id="8" name="Zástupný symbol päty 1"/>
          <p:cNvSpPr>
            <a:spLocks noGrp="1"/>
          </p:cNvSpPr>
          <p:nvPr>
            <p:ph type="ftr" sz="quarter" idx="11"/>
          </p:nvPr>
        </p:nvSpPr>
        <p:spPr>
          <a:xfrm>
            <a:off x="4648200" y="6382443"/>
            <a:ext cx="2895600" cy="365125"/>
          </a:xfrm>
        </p:spPr>
        <p:txBody>
          <a:bodyPr/>
          <a:lstStyle/>
          <a:p>
            <a:fld id="{1F111452-3F39-4ECE-AEEB-6F705EFD4E20}" type="slidenum">
              <a:rPr lang="sk-SK" smtClean="0"/>
              <a:t>11</a:t>
            </a:fld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700216" y="245627"/>
            <a:ext cx="4961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Ako vyrábame?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700216" y="1449850"/>
            <a:ext cx="10839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rgbClr val="1B3F93"/>
                </a:solidFill>
              </a:rPr>
              <a:t>Frézovanie ozubenia (profilové / </a:t>
            </a:r>
            <a:r>
              <a:rPr lang="sk-SK" sz="2400" b="1" dirty="0" err="1">
                <a:solidFill>
                  <a:srgbClr val="1B3F93"/>
                </a:solidFill>
              </a:rPr>
              <a:t>odvaľovacie</a:t>
            </a:r>
            <a:r>
              <a:rPr lang="sk-SK" sz="2400" b="1" dirty="0">
                <a:solidFill>
                  <a:srgbClr val="1B3F93"/>
                </a:solidFill>
              </a:rPr>
              <a:t>)</a:t>
            </a:r>
            <a:endParaRPr lang="de-DE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pPr algn="ctr"/>
            <a:r>
              <a:rPr lang="sk-SK" sz="2400" b="1" dirty="0">
                <a:solidFill>
                  <a:srgbClr val="1B3F93"/>
                </a:solidFill>
              </a:rPr>
              <a:t> </a:t>
            </a:r>
          </a:p>
          <a:p>
            <a:pPr algn="ctr"/>
            <a:endParaRPr lang="sk-SK" sz="2400" b="1" dirty="0">
              <a:solidFill>
                <a:srgbClr val="1B3F93"/>
              </a:solidFill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46" y="3898153"/>
            <a:ext cx="3948113" cy="2365910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55" y="2585654"/>
            <a:ext cx="2112215" cy="2926926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08" y="1899148"/>
            <a:ext cx="2700337" cy="1999005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192" y="2162633"/>
            <a:ext cx="2320822" cy="1821138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179" y="1987602"/>
            <a:ext cx="2819400" cy="424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37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12192000" cy="1173896"/>
          </a:xfrm>
          <a:prstGeom prst="rect">
            <a:avLst/>
          </a:prstGeom>
          <a:gradFill flip="none" rotWithShape="1">
            <a:gsLst>
              <a:gs pos="0">
                <a:srgbClr val="1C4B90"/>
              </a:gs>
              <a:gs pos="83000">
                <a:schemeClr val="accent1">
                  <a:tint val="44500"/>
                  <a:satMod val="160000"/>
                  <a:alpha val="0"/>
                </a:schemeClr>
              </a:gs>
              <a:gs pos="79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16637"/>
            <a:ext cx="2315748" cy="496739"/>
          </a:xfrm>
          <a:prstGeom prst="rect">
            <a:avLst/>
          </a:prstGeom>
        </p:spPr>
      </p:pic>
      <p:cxnSp>
        <p:nvCxnSpPr>
          <p:cNvPr id="4" name="Rovná spojnica 3"/>
          <p:cNvCxnSpPr/>
          <p:nvPr/>
        </p:nvCxnSpPr>
        <p:spPr>
          <a:xfrm flipH="1" flipV="1">
            <a:off x="0" y="6264063"/>
            <a:ext cx="12192000" cy="52574"/>
          </a:xfrm>
          <a:prstGeom prst="line">
            <a:avLst/>
          </a:prstGeom>
          <a:ln>
            <a:solidFill>
              <a:srgbClr val="1C4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785" y="43744"/>
            <a:ext cx="1406106" cy="1406106"/>
          </a:xfrm>
          <a:prstGeom prst="rect">
            <a:avLst/>
          </a:prstGeom>
        </p:spPr>
      </p:pic>
      <p:sp>
        <p:nvSpPr>
          <p:cNvPr id="8" name="Zástupný symbol päty 1"/>
          <p:cNvSpPr>
            <a:spLocks noGrp="1"/>
          </p:cNvSpPr>
          <p:nvPr>
            <p:ph type="ftr" sz="quarter" idx="11"/>
          </p:nvPr>
        </p:nvSpPr>
        <p:spPr>
          <a:xfrm>
            <a:off x="4648200" y="6382443"/>
            <a:ext cx="2895600" cy="365125"/>
          </a:xfrm>
        </p:spPr>
        <p:txBody>
          <a:bodyPr/>
          <a:lstStyle/>
          <a:p>
            <a:fld id="{1F111452-3F39-4ECE-AEEB-6F705EFD4E20}" type="slidenum">
              <a:rPr lang="sk-SK" smtClean="0"/>
              <a:t>12</a:t>
            </a:fld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700216" y="245627"/>
            <a:ext cx="4961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Ako vyrábame?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700216" y="1449850"/>
            <a:ext cx="10839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rgbClr val="1B3F93"/>
                </a:solidFill>
              </a:rPr>
              <a:t>Preťahovanie vnútorného ozubenia</a:t>
            </a:r>
            <a:endParaRPr lang="de-DE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pPr algn="ctr"/>
            <a:r>
              <a:rPr lang="sk-SK" sz="2400" b="1" dirty="0">
                <a:solidFill>
                  <a:srgbClr val="1B3F93"/>
                </a:solidFill>
              </a:rPr>
              <a:t> </a:t>
            </a:r>
          </a:p>
          <a:p>
            <a:pPr algn="ctr"/>
            <a:endParaRPr lang="sk-SK" sz="2400" b="1" dirty="0">
              <a:solidFill>
                <a:srgbClr val="1B3F93"/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83901"/>
            <a:ext cx="4974772" cy="348234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74" y="2419346"/>
            <a:ext cx="5181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06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12192000" cy="1173896"/>
          </a:xfrm>
          <a:prstGeom prst="rect">
            <a:avLst/>
          </a:prstGeom>
          <a:gradFill flip="none" rotWithShape="1">
            <a:gsLst>
              <a:gs pos="0">
                <a:srgbClr val="1C4B90"/>
              </a:gs>
              <a:gs pos="83000">
                <a:schemeClr val="accent1">
                  <a:tint val="44500"/>
                  <a:satMod val="160000"/>
                  <a:alpha val="0"/>
                </a:schemeClr>
              </a:gs>
              <a:gs pos="79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16637"/>
            <a:ext cx="2315748" cy="496739"/>
          </a:xfrm>
          <a:prstGeom prst="rect">
            <a:avLst/>
          </a:prstGeom>
        </p:spPr>
      </p:pic>
      <p:cxnSp>
        <p:nvCxnSpPr>
          <p:cNvPr id="4" name="Rovná spojnica 3"/>
          <p:cNvCxnSpPr/>
          <p:nvPr/>
        </p:nvCxnSpPr>
        <p:spPr>
          <a:xfrm flipH="1" flipV="1">
            <a:off x="0" y="6264063"/>
            <a:ext cx="12192000" cy="52574"/>
          </a:xfrm>
          <a:prstGeom prst="line">
            <a:avLst/>
          </a:prstGeom>
          <a:ln>
            <a:solidFill>
              <a:srgbClr val="1C4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785" y="43744"/>
            <a:ext cx="1406106" cy="1406106"/>
          </a:xfrm>
          <a:prstGeom prst="rect">
            <a:avLst/>
          </a:prstGeom>
        </p:spPr>
      </p:pic>
      <p:sp>
        <p:nvSpPr>
          <p:cNvPr id="8" name="Zástupný symbol päty 1"/>
          <p:cNvSpPr>
            <a:spLocks noGrp="1"/>
          </p:cNvSpPr>
          <p:nvPr>
            <p:ph type="ftr" sz="quarter" idx="11"/>
          </p:nvPr>
        </p:nvSpPr>
        <p:spPr>
          <a:xfrm>
            <a:off x="4648200" y="6382443"/>
            <a:ext cx="2895600" cy="365125"/>
          </a:xfrm>
        </p:spPr>
        <p:txBody>
          <a:bodyPr/>
          <a:lstStyle/>
          <a:p>
            <a:fld id="{1F111452-3F39-4ECE-AEEB-6F705EFD4E20}" type="slidenum">
              <a:rPr lang="sk-SK" smtClean="0"/>
              <a:t>13</a:t>
            </a:fld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700216" y="257064"/>
            <a:ext cx="4961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Ako vyrábame?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700216" y="1449850"/>
            <a:ext cx="10839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b="1" dirty="0" err="1">
                <a:solidFill>
                  <a:srgbClr val="1B3F93"/>
                </a:solidFill>
              </a:rPr>
              <a:t>Scudding</a:t>
            </a:r>
            <a:r>
              <a:rPr lang="sk-SK" sz="2400" b="1" dirty="0">
                <a:solidFill>
                  <a:srgbClr val="1B3F93"/>
                </a:solidFill>
              </a:rPr>
              <a:t> (hybridná technológia odvaľovania a </a:t>
            </a:r>
            <a:r>
              <a:rPr lang="sk-SK" sz="2400" b="1" dirty="0" err="1">
                <a:solidFill>
                  <a:srgbClr val="1B3F93"/>
                </a:solidFill>
              </a:rPr>
              <a:t>obrážania</a:t>
            </a:r>
            <a:r>
              <a:rPr lang="sk-SK" sz="2400" b="1" dirty="0">
                <a:solidFill>
                  <a:srgbClr val="1B3F93"/>
                </a:solidFill>
              </a:rPr>
              <a:t>)</a:t>
            </a:r>
            <a:endParaRPr lang="de-DE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pPr algn="ctr"/>
            <a:r>
              <a:rPr lang="sk-SK" sz="2400" b="1" dirty="0">
                <a:solidFill>
                  <a:srgbClr val="1B3F93"/>
                </a:solidFill>
              </a:rPr>
              <a:t> </a:t>
            </a:r>
          </a:p>
          <a:p>
            <a:pPr algn="ctr"/>
            <a:endParaRPr lang="sk-SK" sz="2400" b="1" dirty="0">
              <a:solidFill>
                <a:srgbClr val="1B3F93"/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679" y="3324494"/>
            <a:ext cx="6057900" cy="3003917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16" y="2419346"/>
            <a:ext cx="4352925" cy="326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51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12192000" cy="1173896"/>
          </a:xfrm>
          <a:prstGeom prst="rect">
            <a:avLst/>
          </a:prstGeom>
          <a:gradFill flip="none" rotWithShape="1">
            <a:gsLst>
              <a:gs pos="0">
                <a:srgbClr val="1C4B90"/>
              </a:gs>
              <a:gs pos="83000">
                <a:schemeClr val="accent1">
                  <a:tint val="44500"/>
                  <a:satMod val="160000"/>
                  <a:alpha val="0"/>
                </a:schemeClr>
              </a:gs>
              <a:gs pos="79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16637"/>
            <a:ext cx="2315748" cy="496739"/>
          </a:xfrm>
          <a:prstGeom prst="rect">
            <a:avLst/>
          </a:prstGeom>
        </p:spPr>
      </p:pic>
      <p:cxnSp>
        <p:nvCxnSpPr>
          <p:cNvPr id="4" name="Rovná spojnica 3"/>
          <p:cNvCxnSpPr/>
          <p:nvPr/>
        </p:nvCxnSpPr>
        <p:spPr>
          <a:xfrm flipH="1" flipV="1">
            <a:off x="0" y="6264063"/>
            <a:ext cx="12192000" cy="52574"/>
          </a:xfrm>
          <a:prstGeom prst="line">
            <a:avLst/>
          </a:prstGeom>
          <a:ln>
            <a:solidFill>
              <a:srgbClr val="1C4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785" y="43744"/>
            <a:ext cx="1406106" cy="1406106"/>
          </a:xfrm>
          <a:prstGeom prst="rect">
            <a:avLst/>
          </a:prstGeom>
        </p:spPr>
      </p:pic>
      <p:sp>
        <p:nvSpPr>
          <p:cNvPr id="8" name="Zástupný symbol päty 1"/>
          <p:cNvSpPr>
            <a:spLocks noGrp="1"/>
          </p:cNvSpPr>
          <p:nvPr>
            <p:ph type="ftr" sz="quarter" idx="11"/>
          </p:nvPr>
        </p:nvSpPr>
        <p:spPr>
          <a:xfrm>
            <a:off x="4648200" y="6382443"/>
            <a:ext cx="2895600" cy="365125"/>
          </a:xfrm>
        </p:spPr>
        <p:txBody>
          <a:bodyPr/>
          <a:lstStyle/>
          <a:p>
            <a:fld id="{1F111452-3F39-4ECE-AEEB-6F705EFD4E20}" type="slidenum">
              <a:rPr lang="sk-SK" smtClean="0"/>
              <a:t>14</a:t>
            </a:fld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700216" y="257064"/>
            <a:ext cx="4961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Duálne vzdelávanie v ZWL Slovakia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700216" y="1449850"/>
            <a:ext cx="10839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pPr algn="ctr"/>
            <a:r>
              <a:rPr lang="sk-SK" sz="2400" b="1" dirty="0">
                <a:solidFill>
                  <a:srgbClr val="1B3F93"/>
                </a:solidFill>
              </a:rPr>
              <a:t> </a:t>
            </a:r>
          </a:p>
          <a:p>
            <a:pPr algn="ctr"/>
            <a:endParaRPr lang="sk-SK" sz="2400" b="1" dirty="0">
              <a:solidFill>
                <a:srgbClr val="1B3F93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700216" y="1449850"/>
            <a:ext cx="1083936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sk-SK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r>
              <a:rPr lang="sk-SK" sz="2400" b="1" dirty="0">
                <a:solidFill>
                  <a:srgbClr val="1B3F93"/>
                </a:solidFill>
              </a:rPr>
              <a:t>				</a:t>
            </a:r>
            <a:r>
              <a:rPr lang="sk-SK" sz="3200" b="1" dirty="0">
                <a:solidFill>
                  <a:srgbClr val="1B3F93"/>
                </a:solidFill>
              </a:rPr>
              <a:t>DUÁLNE VZDELÁVANIE </a:t>
            </a:r>
          </a:p>
          <a:p>
            <a:r>
              <a:rPr lang="sk-SK" sz="3200" b="1" dirty="0">
                <a:solidFill>
                  <a:srgbClr val="1B3F93"/>
                </a:solidFill>
              </a:rPr>
              <a:t>					2021/2022</a:t>
            </a:r>
          </a:p>
          <a:p>
            <a:endParaRPr lang="sk-SK" sz="3200" b="1" dirty="0">
              <a:solidFill>
                <a:srgbClr val="1B3F93"/>
              </a:solidFill>
            </a:endParaRPr>
          </a:p>
          <a:p>
            <a:endParaRPr lang="sk-SK" sz="3200" b="1" dirty="0">
              <a:solidFill>
                <a:srgbClr val="1B3F93"/>
              </a:solidFill>
            </a:endParaRPr>
          </a:p>
          <a:p>
            <a:r>
              <a:rPr lang="sk-SK" sz="3200" b="1" dirty="0">
                <a:solidFill>
                  <a:srgbClr val="1B3F93"/>
                </a:solidFill>
              </a:rPr>
              <a:t>									</a:t>
            </a:r>
          </a:p>
          <a:p>
            <a:r>
              <a:rPr lang="sk-SK" sz="3200" b="1" dirty="0">
                <a:solidFill>
                  <a:srgbClr val="1B3F93"/>
                </a:solidFill>
              </a:rPr>
              <a:t>									</a:t>
            </a:r>
            <a:r>
              <a:rPr lang="sk-SK" b="1" dirty="0">
                <a:solidFill>
                  <a:srgbClr val="1B3F93"/>
                </a:solidFill>
              </a:rPr>
              <a:t>Ing. Diana Matulová</a:t>
            </a:r>
          </a:p>
          <a:p>
            <a:endParaRPr lang="sk-SK" sz="2400" b="1" dirty="0">
              <a:solidFill>
                <a:srgbClr val="1B3F9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pPr algn="ctr"/>
            <a:r>
              <a:rPr lang="sk-SK" sz="2400" b="1" dirty="0">
                <a:solidFill>
                  <a:srgbClr val="1B3F93"/>
                </a:solidFill>
              </a:rPr>
              <a:t> </a:t>
            </a:r>
          </a:p>
          <a:p>
            <a:pPr algn="ctr"/>
            <a:endParaRPr lang="sk-SK" sz="2400" b="1" dirty="0">
              <a:solidFill>
                <a:srgbClr val="1B3F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9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12192000" cy="1173896"/>
          </a:xfrm>
          <a:prstGeom prst="rect">
            <a:avLst/>
          </a:prstGeom>
          <a:gradFill flip="none" rotWithShape="1">
            <a:gsLst>
              <a:gs pos="0">
                <a:srgbClr val="1C4B90"/>
              </a:gs>
              <a:gs pos="83000">
                <a:schemeClr val="accent1">
                  <a:tint val="44500"/>
                  <a:satMod val="160000"/>
                  <a:alpha val="0"/>
                </a:schemeClr>
              </a:gs>
              <a:gs pos="79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16637"/>
            <a:ext cx="2315748" cy="496739"/>
          </a:xfrm>
          <a:prstGeom prst="rect">
            <a:avLst/>
          </a:prstGeom>
        </p:spPr>
      </p:pic>
      <p:cxnSp>
        <p:nvCxnSpPr>
          <p:cNvPr id="4" name="Rovná spojnica 3"/>
          <p:cNvCxnSpPr/>
          <p:nvPr/>
        </p:nvCxnSpPr>
        <p:spPr>
          <a:xfrm flipH="1" flipV="1">
            <a:off x="0" y="6264063"/>
            <a:ext cx="12192000" cy="52574"/>
          </a:xfrm>
          <a:prstGeom prst="line">
            <a:avLst/>
          </a:prstGeom>
          <a:ln>
            <a:solidFill>
              <a:srgbClr val="1C4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785" y="43744"/>
            <a:ext cx="1406106" cy="1406106"/>
          </a:xfrm>
          <a:prstGeom prst="rect">
            <a:avLst/>
          </a:prstGeom>
        </p:spPr>
      </p:pic>
      <p:sp>
        <p:nvSpPr>
          <p:cNvPr id="8" name="Zástupný symbol päty 1"/>
          <p:cNvSpPr>
            <a:spLocks noGrp="1"/>
          </p:cNvSpPr>
          <p:nvPr>
            <p:ph type="ftr" sz="quarter" idx="11"/>
          </p:nvPr>
        </p:nvSpPr>
        <p:spPr>
          <a:xfrm>
            <a:off x="4648200" y="6382443"/>
            <a:ext cx="2895600" cy="365125"/>
          </a:xfrm>
        </p:spPr>
        <p:txBody>
          <a:bodyPr/>
          <a:lstStyle/>
          <a:p>
            <a:fld id="{1F111452-3F39-4ECE-AEEB-6F705EFD4E20}" type="slidenum">
              <a:rPr lang="sk-SK" smtClean="0"/>
              <a:t>15</a:t>
            </a:fld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700216" y="257064"/>
            <a:ext cx="4961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Duálne vzdelávanie v ZWL Slovakia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700216" y="1449850"/>
            <a:ext cx="10839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pPr algn="ctr"/>
            <a:r>
              <a:rPr lang="sk-SK" sz="2400" b="1" dirty="0">
                <a:solidFill>
                  <a:srgbClr val="1B3F93"/>
                </a:solidFill>
              </a:rPr>
              <a:t> </a:t>
            </a:r>
          </a:p>
          <a:p>
            <a:pPr algn="ctr"/>
            <a:endParaRPr lang="sk-SK" sz="2400" b="1" dirty="0">
              <a:solidFill>
                <a:srgbClr val="1B3F93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41895" y="1492104"/>
            <a:ext cx="1083936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rgbClr val="1B3F93"/>
                </a:solidFill>
              </a:rPr>
              <a:t>od roku 2017</a:t>
            </a:r>
          </a:p>
          <a:p>
            <a:endParaRPr lang="sk-SK" sz="1000" b="1" dirty="0">
              <a:solidFill>
                <a:srgbClr val="1B3F9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rgbClr val="1B3F93"/>
                </a:solidFill>
              </a:rPr>
              <a:t>cieľ duálneho vzdelávania: </a:t>
            </a:r>
          </a:p>
          <a:p>
            <a:endParaRPr lang="sk-SK" sz="2400" b="1" dirty="0">
              <a:solidFill>
                <a:srgbClr val="1B3F93"/>
              </a:solidFill>
            </a:endParaRPr>
          </a:p>
          <a:p>
            <a:r>
              <a:rPr lang="sk-SK" sz="2400" dirty="0">
                <a:solidFill>
                  <a:srgbClr val="1B3F93"/>
                </a:solidFill>
              </a:rPr>
              <a:t>Vychovať plnohodnotných pracovníkov, ktorí budú </a:t>
            </a:r>
          </a:p>
          <a:p>
            <a:r>
              <a:rPr lang="sk-SK" sz="2400" dirty="0">
                <a:solidFill>
                  <a:srgbClr val="1B3F93"/>
                </a:solidFill>
              </a:rPr>
              <a:t>mať v našej spoločnosti čo najlepšie podmienky pre</a:t>
            </a:r>
          </a:p>
          <a:p>
            <a:r>
              <a:rPr lang="sk-SK" sz="2400" dirty="0">
                <a:solidFill>
                  <a:srgbClr val="1B3F93"/>
                </a:solidFill>
              </a:rPr>
              <a:t>profesijný rozvoj</a:t>
            </a:r>
          </a:p>
          <a:p>
            <a:pPr lvl="1"/>
            <a:endParaRPr lang="sk-SK" sz="1000" b="1" dirty="0">
              <a:solidFill>
                <a:srgbClr val="1B3F93"/>
              </a:solidFill>
            </a:endParaRPr>
          </a:p>
          <a:p>
            <a:pPr lvl="1"/>
            <a:endParaRPr lang="sk-SK" sz="1000" b="1" dirty="0">
              <a:solidFill>
                <a:srgbClr val="1B3F93"/>
              </a:solidFill>
            </a:endParaRPr>
          </a:p>
          <a:p>
            <a:pPr lvl="1"/>
            <a:endParaRPr lang="sk-SK" sz="1000" b="1" dirty="0">
              <a:solidFill>
                <a:srgbClr val="1B3F93"/>
              </a:solidFill>
            </a:endParaRPr>
          </a:p>
          <a:p>
            <a:pPr lvl="1"/>
            <a:endParaRPr lang="sk-SK" sz="1000" b="1" dirty="0">
              <a:solidFill>
                <a:srgbClr val="1B3F93"/>
              </a:solidFill>
            </a:endParaRPr>
          </a:p>
          <a:p>
            <a:pPr lvl="1"/>
            <a:endParaRPr lang="sk-SK" sz="1000" b="1" dirty="0">
              <a:solidFill>
                <a:srgbClr val="1B3F93"/>
              </a:solidFill>
            </a:endParaRPr>
          </a:p>
          <a:p>
            <a:pPr lvl="1"/>
            <a:endParaRPr lang="sk-SK" sz="1000" b="1" dirty="0">
              <a:solidFill>
                <a:srgbClr val="1B3F93"/>
              </a:solidFill>
            </a:endParaRPr>
          </a:p>
          <a:p>
            <a:pPr algn="ctr"/>
            <a:r>
              <a:rPr lang="en-GB" sz="2400" b="1" dirty="0" err="1">
                <a:solidFill>
                  <a:srgbClr val="00B050"/>
                </a:solidFill>
              </a:rPr>
              <a:t>Duálne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štúdium</a:t>
            </a:r>
            <a:r>
              <a:rPr lang="en-GB" sz="2400" b="1" dirty="0">
                <a:solidFill>
                  <a:srgbClr val="00B050"/>
                </a:solidFill>
              </a:rPr>
              <a:t> je </a:t>
            </a:r>
            <a:r>
              <a:rPr lang="en-GB" sz="2400" b="1" dirty="0" err="1">
                <a:solidFill>
                  <a:srgbClr val="00B050"/>
                </a:solidFill>
              </a:rPr>
              <a:t>jedinečnou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príležitosťou</a:t>
            </a:r>
            <a:r>
              <a:rPr lang="en-GB" sz="2400" b="1" dirty="0">
                <a:solidFill>
                  <a:srgbClr val="00B050"/>
                </a:solidFill>
              </a:rPr>
              <a:t> pre </a:t>
            </a:r>
            <a:r>
              <a:rPr lang="en-GB" sz="2400" b="1" dirty="0" err="1">
                <a:solidFill>
                  <a:srgbClr val="00B050"/>
                </a:solidFill>
              </a:rPr>
              <a:t>deviatakov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základných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škôl</a:t>
            </a:r>
            <a:r>
              <a:rPr lang="en-GB" sz="2400" b="1" dirty="0">
                <a:solidFill>
                  <a:srgbClr val="00B050"/>
                </a:solidFill>
              </a:rPr>
              <a:t>, </a:t>
            </a:r>
            <a:r>
              <a:rPr lang="en-GB" sz="2400" b="1" dirty="0" err="1">
                <a:solidFill>
                  <a:srgbClr val="00B050"/>
                </a:solidFill>
              </a:rPr>
              <a:t>ktor</a:t>
            </a:r>
            <a:r>
              <a:rPr lang="sk-SK" sz="2400" b="1" dirty="0">
                <a:solidFill>
                  <a:srgbClr val="00B050"/>
                </a:solidFill>
              </a:rPr>
              <a:t>í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chcú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nájsť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uplatnenie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ihneď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po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ukončení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štúdia</a:t>
            </a:r>
            <a:r>
              <a:rPr lang="en-GB" sz="2400" b="1" dirty="0">
                <a:solidFill>
                  <a:srgbClr val="00B050"/>
                </a:solidFill>
              </a:rPr>
              <a:t>. </a:t>
            </a:r>
            <a:endParaRPr lang="de-DE" sz="2400" b="1" dirty="0">
              <a:solidFill>
                <a:srgbClr val="00B050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pPr algn="ctr"/>
            <a:r>
              <a:rPr lang="sk-SK" sz="2400" b="1" dirty="0">
                <a:solidFill>
                  <a:srgbClr val="1B3F93"/>
                </a:solidFill>
              </a:rPr>
              <a:t> </a:t>
            </a:r>
          </a:p>
          <a:p>
            <a:pPr algn="ctr"/>
            <a:endParaRPr lang="sk-SK" sz="2400" b="1" dirty="0">
              <a:solidFill>
                <a:srgbClr val="1B3F93"/>
              </a:solidFill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454" y="1625870"/>
            <a:ext cx="3728458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8416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12192000" cy="1173896"/>
          </a:xfrm>
          <a:prstGeom prst="rect">
            <a:avLst/>
          </a:prstGeom>
          <a:gradFill flip="none" rotWithShape="1">
            <a:gsLst>
              <a:gs pos="0">
                <a:srgbClr val="1C4B90"/>
              </a:gs>
              <a:gs pos="83000">
                <a:schemeClr val="accent1">
                  <a:tint val="44500"/>
                  <a:satMod val="160000"/>
                  <a:alpha val="0"/>
                </a:schemeClr>
              </a:gs>
              <a:gs pos="79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16637"/>
            <a:ext cx="2315748" cy="496739"/>
          </a:xfrm>
          <a:prstGeom prst="rect">
            <a:avLst/>
          </a:prstGeom>
        </p:spPr>
      </p:pic>
      <p:cxnSp>
        <p:nvCxnSpPr>
          <p:cNvPr id="4" name="Rovná spojnica 3"/>
          <p:cNvCxnSpPr/>
          <p:nvPr/>
        </p:nvCxnSpPr>
        <p:spPr>
          <a:xfrm flipH="1" flipV="1">
            <a:off x="0" y="6264063"/>
            <a:ext cx="12192000" cy="52574"/>
          </a:xfrm>
          <a:prstGeom prst="line">
            <a:avLst/>
          </a:prstGeom>
          <a:ln>
            <a:solidFill>
              <a:srgbClr val="1C4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785" y="43744"/>
            <a:ext cx="1406106" cy="1406106"/>
          </a:xfrm>
          <a:prstGeom prst="rect">
            <a:avLst/>
          </a:prstGeom>
        </p:spPr>
      </p:pic>
      <p:sp>
        <p:nvSpPr>
          <p:cNvPr id="8" name="Zástupný symbol päty 1"/>
          <p:cNvSpPr>
            <a:spLocks noGrp="1"/>
          </p:cNvSpPr>
          <p:nvPr>
            <p:ph type="ftr" sz="quarter" idx="11"/>
          </p:nvPr>
        </p:nvSpPr>
        <p:spPr>
          <a:xfrm>
            <a:off x="4648200" y="6382443"/>
            <a:ext cx="2895600" cy="365125"/>
          </a:xfrm>
        </p:spPr>
        <p:txBody>
          <a:bodyPr/>
          <a:lstStyle/>
          <a:p>
            <a:fld id="{1F111452-3F39-4ECE-AEEB-6F705EFD4E20}" type="slidenum">
              <a:rPr lang="sk-SK" smtClean="0"/>
              <a:t>16</a:t>
            </a:fld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700216" y="257064"/>
            <a:ext cx="4961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Duálne vzdelávanie v ZWL Slovakia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798990" y="1706914"/>
            <a:ext cx="1079524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1B3F93"/>
                </a:solidFill>
              </a:rPr>
              <a:t>Spoločnosť</a:t>
            </a:r>
            <a:r>
              <a:rPr lang="en-GB" sz="2400" dirty="0">
                <a:solidFill>
                  <a:srgbClr val="1B3F93"/>
                </a:solidFill>
              </a:rPr>
              <a:t> </a:t>
            </a:r>
            <a:r>
              <a:rPr lang="sk-SK" sz="2400" dirty="0">
                <a:solidFill>
                  <a:srgbClr val="1B3F93"/>
                </a:solidFill>
              </a:rPr>
              <a:t>ZWL Slovakia </a:t>
            </a:r>
            <a:r>
              <a:rPr lang="en-GB" sz="2400" dirty="0" err="1">
                <a:solidFill>
                  <a:srgbClr val="1B3F93"/>
                </a:solidFill>
              </a:rPr>
              <a:t>ponúka</a:t>
            </a:r>
            <a:r>
              <a:rPr lang="en-GB" sz="2400" dirty="0">
                <a:solidFill>
                  <a:srgbClr val="1B3F93"/>
                </a:solidFill>
              </a:rPr>
              <a:t> </a:t>
            </a:r>
            <a:r>
              <a:rPr lang="en-GB" sz="2400" dirty="0" err="1">
                <a:solidFill>
                  <a:srgbClr val="1B3F93"/>
                </a:solidFill>
              </a:rPr>
              <a:t>možnosť</a:t>
            </a:r>
            <a:r>
              <a:rPr lang="sk-SK" sz="2400" dirty="0">
                <a:solidFill>
                  <a:srgbClr val="1B3F93"/>
                </a:solidFill>
              </a:rPr>
              <a:t> </a:t>
            </a:r>
            <a:r>
              <a:rPr lang="en-GB" sz="2400" dirty="0" err="1">
                <a:solidFill>
                  <a:srgbClr val="1B3F93"/>
                </a:solidFill>
              </a:rPr>
              <a:t>duálneho</a:t>
            </a:r>
            <a:r>
              <a:rPr lang="en-GB" sz="2400" dirty="0">
                <a:solidFill>
                  <a:srgbClr val="1B3F93"/>
                </a:solidFill>
              </a:rPr>
              <a:t> </a:t>
            </a:r>
            <a:r>
              <a:rPr lang="en-GB" sz="2400" dirty="0" err="1">
                <a:solidFill>
                  <a:srgbClr val="1B3F93"/>
                </a:solidFill>
              </a:rPr>
              <a:t>vzdelávania</a:t>
            </a:r>
            <a:r>
              <a:rPr lang="en-GB" sz="2400" dirty="0">
                <a:solidFill>
                  <a:srgbClr val="1B3F93"/>
                </a:solidFill>
              </a:rPr>
              <a:t> v </a:t>
            </a:r>
            <a:r>
              <a:rPr lang="en-GB" sz="2400" dirty="0" err="1">
                <a:solidFill>
                  <a:srgbClr val="1B3F93"/>
                </a:solidFill>
              </a:rPr>
              <a:t>spolupráci</a:t>
            </a:r>
            <a:r>
              <a:rPr lang="en-GB" sz="2400" dirty="0">
                <a:solidFill>
                  <a:srgbClr val="1B3F93"/>
                </a:solidFill>
              </a:rPr>
              <a:t> so </a:t>
            </a:r>
            <a:endParaRPr lang="sk-SK" sz="2400" dirty="0">
              <a:solidFill>
                <a:srgbClr val="1B3F93"/>
              </a:solidFill>
            </a:endParaRPr>
          </a:p>
          <a:p>
            <a:pPr>
              <a:tabLst>
                <a:tab pos="355600" algn="l"/>
              </a:tabLst>
            </a:pPr>
            <a:r>
              <a:rPr lang="sk-SK" sz="2400" b="1" dirty="0">
                <a:solidFill>
                  <a:srgbClr val="1B3F93"/>
                </a:solidFill>
              </a:rPr>
              <a:t>Spojenou školou  v Martine v odboroch:</a:t>
            </a:r>
            <a:endParaRPr lang="en-GB" sz="2400" b="1" dirty="0">
              <a:solidFill>
                <a:srgbClr val="1B3F93"/>
              </a:solidFill>
            </a:endParaRPr>
          </a:p>
          <a:p>
            <a:pPr lvl="1"/>
            <a:endParaRPr lang="sk-SK" sz="1000" b="1" dirty="0">
              <a:solidFill>
                <a:srgbClr val="1B3F93"/>
              </a:solidFill>
            </a:endParaRPr>
          </a:p>
          <a:p>
            <a:pPr lvl="1"/>
            <a:endParaRPr lang="sk-SK" sz="1000" b="1" dirty="0">
              <a:solidFill>
                <a:srgbClr val="1B3F93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rgbClr val="1B3F93"/>
                </a:solidFill>
              </a:rPr>
              <a:t>2433 H obrábač kovov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sz="1200" b="1" dirty="0">
              <a:solidFill>
                <a:srgbClr val="1B3F93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rgbClr val="1B3F93"/>
                </a:solidFill>
              </a:rPr>
              <a:t>2679 K mechanik </a:t>
            </a:r>
            <a:r>
              <a:rPr lang="sk-SK" sz="2400" b="1" dirty="0" err="1">
                <a:solidFill>
                  <a:srgbClr val="1B3F93"/>
                </a:solidFill>
              </a:rPr>
              <a:t>mechatronik</a:t>
            </a:r>
            <a:endParaRPr lang="sk-SK" sz="2400" b="1" dirty="0">
              <a:solidFill>
                <a:srgbClr val="1B3F93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sz="1200" b="1" dirty="0">
              <a:solidFill>
                <a:srgbClr val="1B3F93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rgbClr val="1B3F93"/>
                </a:solidFill>
              </a:rPr>
              <a:t>2411 K mechanik nastavovač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sz="1200" b="1" dirty="0">
              <a:solidFill>
                <a:srgbClr val="1B3F93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rgbClr val="1B3F93"/>
                </a:solidFill>
              </a:rPr>
              <a:t>6341 M škola podnikania</a:t>
            </a:r>
          </a:p>
          <a:p>
            <a:endParaRPr lang="sk-SK" sz="2400" b="1" dirty="0">
              <a:solidFill>
                <a:srgbClr val="1B3F93"/>
              </a:solidFill>
            </a:endParaRPr>
          </a:p>
          <a:p>
            <a:pPr algn="ctr"/>
            <a:r>
              <a:rPr lang="sk-SK" sz="2400" b="1" dirty="0">
                <a:solidFill>
                  <a:srgbClr val="1B3F93"/>
                </a:solidFill>
              </a:rPr>
              <a:t> </a:t>
            </a:r>
          </a:p>
          <a:p>
            <a:pPr algn="ctr"/>
            <a:endParaRPr lang="sk-SK" sz="2400" b="1" dirty="0">
              <a:solidFill>
                <a:srgbClr val="1B3F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93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12192000" cy="1173896"/>
          </a:xfrm>
          <a:prstGeom prst="rect">
            <a:avLst/>
          </a:prstGeom>
          <a:gradFill flip="none" rotWithShape="1">
            <a:gsLst>
              <a:gs pos="0">
                <a:srgbClr val="1C4B90"/>
              </a:gs>
              <a:gs pos="83000">
                <a:schemeClr val="accent1">
                  <a:tint val="44500"/>
                  <a:satMod val="160000"/>
                  <a:alpha val="0"/>
                </a:schemeClr>
              </a:gs>
              <a:gs pos="79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16637"/>
            <a:ext cx="2315748" cy="496739"/>
          </a:xfrm>
          <a:prstGeom prst="rect">
            <a:avLst/>
          </a:prstGeom>
        </p:spPr>
      </p:pic>
      <p:cxnSp>
        <p:nvCxnSpPr>
          <p:cNvPr id="4" name="Rovná spojnica 3"/>
          <p:cNvCxnSpPr/>
          <p:nvPr/>
        </p:nvCxnSpPr>
        <p:spPr>
          <a:xfrm flipH="1" flipV="1">
            <a:off x="0" y="6264063"/>
            <a:ext cx="12192000" cy="52574"/>
          </a:xfrm>
          <a:prstGeom prst="line">
            <a:avLst/>
          </a:prstGeom>
          <a:ln>
            <a:solidFill>
              <a:srgbClr val="1C4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785" y="43744"/>
            <a:ext cx="1406106" cy="1406106"/>
          </a:xfrm>
          <a:prstGeom prst="rect">
            <a:avLst/>
          </a:prstGeom>
        </p:spPr>
      </p:pic>
      <p:sp>
        <p:nvSpPr>
          <p:cNvPr id="8" name="Zástupný symbol päty 1"/>
          <p:cNvSpPr>
            <a:spLocks noGrp="1"/>
          </p:cNvSpPr>
          <p:nvPr>
            <p:ph type="ftr" sz="quarter" idx="11"/>
          </p:nvPr>
        </p:nvSpPr>
        <p:spPr>
          <a:xfrm>
            <a:off x="4648200" y="6382443"/>
            <a:ext cx="2895600" cy="365125"/>
          </a:xfrm>
        </p:spPr>
        <p:txBody>
          <a:bodyPr/>
          <a:lstStyle/>
          <a:p>
            <a:fld id="{1F111452-3F39-4ECE-AEEB-6F705EFD4E20}" type="slidenum">
              <a:rPr lang="sk-SK" smtClean="0"/>
              <a:t>17</a:t>
            </a:fld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700216" y="257064"/>
            <a:ext cx="4961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Duálne vzdelávanie v ZWL Slovakia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700216" y="1449850"/>
            <a:ext cx="10839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pPr algn="ctr"/>
            <a:r>
              <a:rPr lang="sk-SK" sz="2400" b="1" dirty="0">
                <a:solidFill>
                  <a:srgbClr val="1B3F93"/>
                </a:solidFill>
              </a:rPr>
              <a:t> </a:t>
            </a:r>
          </a:p>
          <a:p>
            <a:pPr algn="ctr"/>
            <a:endParaRPr lang="sk-SK" sz="2400" b="1" dirty="0">
              <a:solidFill>
                <a:srgbClr val="1B3F93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539475" y="2147563"/>
            <a:ext cx="1083936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b="1" dirty="0">
              <a:solidFill>
                <a:srgbClr val="1B3F93"/>
              </a:solidFill>
            </a:endParaRPr>
          </a:p>
          <a:p>
            <a:r>
              <a:rPr lang="en-GB" sz="2400" dirty="0"/>
              <a:t> </a:t>
            </a:r>
          </a:p>
          <a:p>
            <a:pPr algn="ctr"/>
            <a:r>
              <a:rPr lang="sk-SK" sz="3200" b="1" dirty="0">
                <a:solidFill>
                  <a:srgbClr val="1B3F93"/>
                </a:solidFill>
              </a:rPr>
              <a:t>BENEFITY, KTORÉ ŠTUDENTOM PONÚKAME</a:t>
            </a:r>
            <a:endParaRPr lang="en-GB" sz="32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pPr algn="ctr"/>
            <a:r>
              <a:rPr lang="sk-SK" sz="2400" b="1" dirty="0">
                <a:solidFill>
                  <a:srgbClr val="1B3F93"/>
                </a:solidFill>
              </a:rPr>
              <a:t> </a:t>
            </a:r>
          </a:p>
          <a:p>
            <a:pPr algn="ctr"/>
            <a:endParaRPr lang="sk-SK" sz="2400" b="1" dirty="0">
              <a:solidFill>
                <a:srgbClr val="1B3F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591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12192000" cy="1173896"/>
          </a:xfrm>
          <a:prstGeom prst="rect">
            <a:avLst/>
          </a:prstGeom>
          <a:gradFill flip="none" rotWithShape="1">
            <a:gsLst>
              <a:gs pos="0">
                <a:srgbClr val="1C4B90"/>
              </a:gs>
              <a:gs pos="83000">
                <a:schemeClr val="accent1">
                  <a:tint val="44500"/>
                  <a:satMod val="160000"/>
                  <a:alpha val="0"/>
                </a:schemeClr>
              </a:gs>
              <a:gs pos="79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16637"/>
            <a:ext cx="2315748" cy="496739"/>
          </a:xfrm>
          <a:prstGeom prst="rect">
            <a:avLst/>
          </a:prstGeom>
        </p:spPr>
      </p:pic>
      <p:cxnSp>
        <p:nvCxnSpPr>
          <p:cNvPr id="4" name="Rovná spojnica 3"/>
          <p:cNvCxnSpPr/>
          <p:nvPr/>
        </p:nvCxnSpPr>
        <p:spPr>
          <a:xfrm flipH="1" flipV="1">
            <a:off x="0" y="6264063"/>
            <a:ext cx="12192000" cy="52574"/>
          </a:xfrm>
          <a:prstGeom prst="line">
            <a:avLst/>
          </a:prstGeom>
          <a:ln>
            <a:solidFill>
              <a:srgbClr val="1C4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785" y="43744"/>
            <a:ext cx="1406106" cy="1406106"/>
          </a:xfrm>
          <a:prstGeom prst="rect">
            <a:avLst/>
          </a:prstGeom>
        </p:spPr>
      </p:pic>
      <p:sp>
        <p:nvSpPr>
          <p:cNvPr id="8" name="Zástupný symbol päty 1"/>
          <p:cNvSpPr>
            <a:spLocks noGrp="1"/>
          </p:cNvSpPr>
          <p:nvPr>
            <p:ph type="ftr" sz="quarter" idx="11"/>
          </p:nvPr>
        </p:nvSpPr>
        <p:spPr>
          <a:xfrm>
            <a:off x="4648200" y="6382443"/>
            <a:ext cx="2895600" cy="365125"/>
          </a:xfrm>
        </p:spPr>
        <p:txBody>
          <a:bodyPr/>
          <a:lstStyle/>
          <a:p>
            <a:fld id="{1F111452-3F39-4ECE-AEEB-6F705EFD4E20}" type="slidenum">
              <a:rPr lang="sk-SK" smtClean="0"/>
              <a:t>18</a:t>
            </a:fld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700216" y="257064"/>
            <a:ext cx="4961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Duálne vzdelávanie v ZWL Slovakia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700216" y="1449850"/>
            <a:ext cx="10839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pPr algn="ctr"/>
            <a:r>
              <a:rPr lang="sk-SK" sz="2400" b="1" dirty="0">
                <a:solidFill>
                  <a:srgbClr val="1B3F93"/>
                </a:solidFill>
              </a:rPr>
              <a:t> </a:t>
            </a:r>
          </a:p>
          <a:p>
            <a:pPr algn="ctr"/>
            <a:endParaRPr lang="sk-SK" sz="2400" b="1" dirty="0">
              <a:solidFill>
                <a:srgbClr val="1B3F93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187123"/>
            <a:ext cx="9585325" cy="506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118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12192000" cy="1173896"/>
          </a:xfrm>
          <a:prstGeom prst="rect">
            <a:avLst/>
          </a:prstGeom>
          <a:gradFill flip="none" rotWithShape="1">
            <a:gsLst>
              <a:gs pos="0">
                <a:srgbClr val="1C4B90"/>
              </a:gs>
              <a:gs pos="83000">
                <a:schemeClr val="accent1">
                  <a:tint val="44500"/>
                  <a:satMod val="160000"/>
                  <a:alpha val="0"/>
                </a:schemeClr>
              </a:gs>
              <a:gs pos="79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16637"/>
            <a:ext cx="2315748" cy="496739"/>
          </a:xfrm>
          <a:prstGeom prst="rect">
            <a:avLst/>
          </a:prstGeom>
        </p:spPr>
      </p:pic>
      <p:cxnSp>
        <p:nvCxnSpPr>
          <p:cNvPr id="4" name="Rovná spojnica 3"/>
          <p:cNvCxnSpPr/>
          <p:nvPr/>
        </p:nvCxnSpPr>
        <p:spPr>
          <a:xfrm flipH="1" flipV="1">
            <a:off x="0" y="6264063"/>
            <a:ext cx="12192000" cy="52574"/>
          </a:xfrm>
          <a:prstGeom prst="line">
            <a:avLst/>
          </a:prstGeom>
          <a:ln>
            <a:solidFill>
              <a:srgbClr val="1C4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785" y="43744"/>
            <a:ext cx="1406106" cy="1406106"/>
          </a:xfrm>
          <a:prstGeom prst="rect">
            <a:avLst/>
          </a:prstGeom>
        </p:spPr>
      </p:pic>
      <p:sp>
        <p:nvSpPr>
          <p:cNvPr id="8" name="Zástupný symbol päty 1"/>
          <p:cNvSpPr>
            <a:spLocks noGrp="1"/>
          </p:cNvSpPr>
          <p:nvPr>
            <p:ph type="ftr" sz="quarter" idx="11"/>
          </p:nvPr>
        </p:nvSpPr>
        <p:spPr>
          <a:xfrm>
            <a:off x="4648200" y="6382443"/>
            <a:ext cx="2895600" cy="365125"/>
          </a:xfrm>
        </p:spPr>
        <p:txBody>
          <a:bodyPr/>
          <a:lstStyle/>
          <a:p>
            <a:fld id="{1F111452-3F39-4ECE-AEEB-6F705EFD4E20}" type="slidenum">
              <a:rPr lang="sk-SK" smtClean="0"/>
              <a:t>19</a:t>
            </a:fld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700216" y="257064"/>
            <a:ext cx="4961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Duálne vzdelávanie v ZWL Slovakia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700216" y="1449850"/>
            <a:ext cx="10839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pPr algn="ctr"/>
            <a:r>
              <a:rPr lang="sk-SK" sz="2400" b="1" dirty="0">
                <a:solidFill>
                  <a:srgbClr val="1B3F93"/>
                </a:solidFill>
              </a:rPr>
              <a:t> </a:t>
            </a:r>
          </a:p>
          <a:p>
            <a:pPr algn="ctr"/>
            <a:endParaRPr lang="sk-SK" sz="2400" b="1" dirty="0">
              <a:solidFill>
                <a:srgbClr val="1B3F93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590107" y="1173896"/>
            <a:ext cx="1083936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b="1" dirty="0">
              <a:solidFill>
                <a:srgbClr val="1B3F9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rgbClr val="1B3F93"/>
                </a:solidFill>
              </a:rPr>
              <a:t>Finančné zabezpečenie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k-SK" sz="2400" dirty="0">
                <a:solidFill>
                  <a:srgbClr val="1B3F93"/>
                </a:solidFill>
              </a:rPr>
              <a:t>odmena za produktívnu prácu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k-SK" sz="2400" dirty="0">
                <a:solidFill>
                  <a:srgbClr val="1B3F93"/>
                </a:solidFill>
              </a:rPr>
              <a:t>dochádzkový bonus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k-SK" sz="2400" dirty="0">
                <a:solidFill>
                  <a:srgbClr val="1B3F93"/>
                </a:solidFill>
              </a:rPr>
              <a:t>letný bonus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k-SK" sz="2400" dirty="0">
                <a:solidFill>
                  <a:srgbClr val="1B3F93"/>
                </a:solidFill>
              </a:rPr>
              <a:t>ročná odmena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k-SK" sz="2400" dirty="0">
                <a:solidFill>
                  <a:srgbClr val="1B3F93"/>
                </a:solidFill>
              </a:rPr>
              <a:t>podnikové štipendium až do výšky 130 €</a:t>
            </a:r>
          </a:p>
          <a:p>
            <a:endParaRPr lang="sk-SK" sz="2400" b="1" dirty="0">
              <a:solidFill>
                <a:srgbClr val="1B3F9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b="1" dirty="0" err="1">
                <a:solidFill>
                  <a:srgbClr val="1B3F93"/>
                </a:solidFill>
              </a:rPr>
              <a:t>Personálno</a:t>
            </a:r>
            <a:r>
              <a:rPr lang="sk-SK" sz="2400" b="1" dirty="0">
                <a:solidFill>
                  <a:srgbClr val="1B3F93"/>
                </a:solidFill>
              </a:rPr>
              <a:t> – sociálne zabezpečenie</a:t>
            </a:r>
          </a:p>
          <a:p>
            <a:pPr marL="800100" lvl="2" indent="-342900">
              <a:buFont typeface="Wingdings" panose="05000000000000000000" pitchFamily="2" charset="2"/>
              <a:buChar char="Ø"/>
            </a:pPr>
            <a:r>
              <a:rPr lang="sk-SK" sz="2400" dirty="0">
                <a:solidFill>
                  <a:srgbClr val="1B3F93"/>
                </a:solidFill>
              </a:rPr>
              <a:t>vstupná lekárska prehliadka</a:t>
            </a:r>
          </a:p>
          <a:p>
            <a:pPr marL="800100" lvl="2" indent="-342900">
              <a:buFont typeface="Wingdings" panose="05000000000000000000" pitchFamily="2" charset="2"/>
              <a:buChar char="Ø"/>
            </a:pPr>
            <a:r>
              <a:rPr lang="sk-SK" sz="2400" dirty="0">
                <a:solidFill>
                  <a:srgbClr val="1B3F93"/>
                </a:solidFill>
              </a:rPr>
              <a:t>poskytnutie OOPP</a:t>
            </a:r>
          </a:p>
          <a:p>
            <a:pPr marL="800100" lvl="2" indent="-342900">
              <a:buFont typeface="Wingdings" panose="05000000000000000000" pitchFamily="2" charset="2"/>
              <a:buChar char="Ø"/>
            </a:pPr>
            <a:r>
              <a:rPr lang="sk-SK" sz="2400" dirty="0">
                <a:solidFill>
                  <a:srgbClr val="1B3F93"/>
                </a:solidFill>
              </a:rPr>
              <a:t>poskytnutie stravovania u zamestnávateľa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pPr algn="ctr"/>
            <a:r>
              <a:rPr lang="sk-SK" sz="2400" b="1" dirty="0">
                <a:solidFill>
                  <a:srgbClr val="1B3F93"/>
                </a:solidFill>
              </a:rPr>
              <a:t> </a:t>
            </a:r>
          </a:p>
          <a:p>
            <a:pPr algn="ctr"/>
            <a:endParaRPr lang="sk-SK" sz="2400" b="1" dirty="0">
              <a:solidFill>
                <a:srgbClr val="1B3F93"/>
              </a:solidFill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131" y="1916833"/>
            <a:ext cx="3364993" cy="1648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7693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12192000" cy="1173896"/>
          </a:xfrm>
          <a:prstGeom prst="rect">
            <a:avLst/>
          </a:prstGeom>
          <a:gradFill flip="none" rotWithShape="1">
            <a:gsLst>
              <a:gs pos="0">
                <a:srgbClr val="1C4B90"/>
              </a:gs>
              <a:gs pos="83000">
                <a:schemeClr val="accent1">
                  <a:tint val="44500"/>
                  <a:satMod val="160000"/>
                  <a:alpha val="0"/>
                </a:schemeClr>
              </a:gs>
              <a:gs pos="79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16637"/>
            <a:ext cx="2315748" cy="496739"/>
          </a:xfrm>
          <a:prstGeom prst="rect">
            <a:avLst/>
          </a:prstGeom>
        </p:spPr>
      </p:pic>
      <p:cxnSp>
        <p:nvCxnSpPr>
          <p:cNvPr id="4" name="Rovná spojnica 3"/>
          <p:cNvCxnSpPr/>
          <p:nvPr/>
        </p:nvCxnSpPr>
        <p:spPr>
          <a:xfrm flipH="1" flipV="1">
            <a:off x="0" y="6264063"/>
            <a:ext cx="12192000" cy="52574"/>
          </a:xfrm>
          <a:prstGeom prst="line">
            <a:avLst/>
          </a:prstGeom>
          <a:ln>
            <a:solidFill>
              <a:srgbClr val="1C4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785" y="43744"/>
            <a:ext cx="1406106" cy="1406106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700216" y="245627"/>
            <a:ext cx="4961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Kto sme?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8" name="Zástupný symbol päty 1"/>
          <p:cNvSpPr>
            <a:spLocks noGrp="1"/>
          </p:cNvSpPr>
          <p:nvPr>
            <p:ph type="ftr" sz="quarter" idx="11"/>
          </p:nvPr>
        </p:nvSpPr>
        <p:spPr>
          <a:xfrm>
            <a:off x="4648200" y="6382443"/>
            <a:ext cx="2895600" cy="365125"/>
          </a:xfrm>
        </p:spPr>
        <p:txBody>
          <a:bodyPr/>
          <a:lstStyle/>
          <a:p>
            <a:fld id="{1F111452-3F39-4ECE-AEEB-6F705EFD4E20}" type="slidenum">
              <a:rPr lang="sk-SK" smtClean="0"/>
              <a:t>2</a:t>
            </a:fld>
            <a:endParaRPr lang="sk-SK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4"/>
          <a:srcRect t="21779" b="17317"/>
          <a:stretch/>
        </p:blipFill>
        <p:spPr>
          <a:xfrm>
            <a:off x="700216" y="3656927"/>
            <a:ext cx="8073082" cy="2331182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700216" y="1449850"/>
            <a:ext cx="10839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rgbClr val="1B3F93"/>
                </a:solidFill>
              </a:rPr>
              <a:t>Strojársky výrobný podnik v priemyselnej zóne Sučany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rgbClr val="1B3F93"/>
                </a:solidFill>
              </a:rPr>
              <a:t>Veľkosériový výrobca komponentov pre automobilový priemysel so zameraním na prevodové a pohonné súčiastky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rgbClr val="1B3F93"/>
                </a:solidFill>
              </a:rPr>
              <a:t>Dodávateľ koncernu VW </a:t>
            </a:r>
            <a:r>
              <a:rPr lang="sk-SK" sz="2400" b="1" dirty="0" err="1">
                <a:solidFill>
                  <a:srgbClr val="1B3F93"/>
                </a:solidFill>
              </a:rPr>
              <a:t>Autogroup</a:t>
            </a:r>
            <a:r>
              <a:rPr lang="sk-SK" sz="2400" b="1" dirty="0">
                <a:solidFill>
                  <a:srgbClr val="1B3F93"/>
                </a:solidFill>
              </a:rPr>
              <a:t> (Volkswagen, Audi, Porsche, SEAT, Škoda)</a:t>
            </a:r>
          </a:p>
          <a:p>
            <a:pPr algn="ctr"/>
            <a:r>
              <a:rPr lang="sk-SK" sz="2400" b="1" dirty="0">
                <a:solidFill>
                  <a:srgbClr val="1B3F93"/>
                </a:solidFill>
              </a:rPr>
              <a:t> </a:t>
            </a:r>
          </a:p>
          <a:p>
            <a:pPr algn="ctr"/>
            <a:endParaRPr lang="sk-SK" sz="2400" b="1" dirty="0">
              <a:solidFill>
                <a:srgbClr val="1B3F93"/>
              </a:solidFill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105" y="5321533"/>
            <a:ext cx="2062744" cy="715772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381" y="4540832"/>
            <a:ext cx="1077618" cy="699780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41" y="4426789"/>
            <a:ext cx="1407038" cy="791458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463" y="3522047"/>
            <a:ext cx="721194" cy="854614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282" y="3531758"/>
            <a:ext cx="813816" cy="87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38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12192000" cy="1173896"/>
          </a:xfrm>
          <a:prstGeom prst="rect">
            <a:avLst/>
          </a:prstGeom>
          <a:gradFill flip="none" rotWithShape="1">
            <a:gsLst>
              <a:gs pos="0">
                <a:srgbClr val="1C4B90"/>
              </a:gs>
              <a:gs pos="83000">
                <a:schemeClr val="accent1">
                  <a:tint val="44500"/>
                  <a:satMod val="160000"/>
                  <a:alpha val="0"/>
                </a:schemeClr>
              </a:gs>
              <a:gs pos="79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16637"/>
            <a:ext cx="2315748" cy="496739"/>
          </a:xfrm>
          <a:prstGeom prst="rect">
            <a:avLst/>
          </a:prstGeom>
        </p:spPr>
      </p:pic>
      <p:cxnSp>
        <p:nvCxnSpPr>
          <p:cNvPr id="4" name="Rovná spojnica 3"/>
          <p:cNvCxnSpPr/>
          <p:nvPr/>
        </p:nvCxnSpPr>
        <p:spPr>
          <a:xfrm flipH="1" flipV="1">
            <a:off x="0" y="6264063"/>
            <a:ext cx="12192000" cy="52574"/>
          </a:xfrm>
          <a:prstGeom prst="line">
            <a:avLst/>
          </a:prstGeom>
          <a:ln>
            <a:solidFill>
              <a:srgbClr val="1C4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785" y="43744"/>
            <a:ext cx="1406106" cy="1406106"/>
          </a:xfrm>
          <a:prstGeom prst="rect">
            <a:avLst/>
          </a:prstGeom>
        </p:spPr>
      </p:pic>
      <p:sp>
        <p:nvSpPr>
          <p:cNvPr id="8" name="Zástupný symbol päty 1"/>
          <p:cNvSpPr>
            <a:spLocks noGrp="1"/>
          </p:cNvSpPr>
          <p:nvPr>
            <p:ph type="ftr" sz="quarter" idx="11"/>
          </p:nvPr>
        </p:nvSpPr>
        <p:spPr>
          <a:xfrm>
            <a:off x="4648200" y="6382443"/>
            <a:ext cx="2895600" cy="365125"/>
          </a:xfrm>
        </p:spPr>
        <p:txBody>
          <a:bodyPr/>
          <a:lstStyle/>
          <a:p>
            <a:fld id="{1F111452-3F39-4ECE-AEEB-6F705EFD4E20}" type="slidenum">
              <a:rPr lang="sk-SK" smtClean="0"/>
              <a:t>20</a:t>
            </a:fld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700216" y="257064"/>
            <a:ext cx="4961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Duálne vzdelávanie v ZWL Slovakia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700216" y="1449850"/>
            <a:ext cx="10839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pPr algn="ctr"/>
            <a:r>
              <a:rPr lang="sk-SK" sz="2400" b="1" dirty="0">
                <a:solidFill>
                  <a:srgbClr val="1B3F93"/>
                </a:solidFill>
              </a:rPr>
              <a:t> </a:t>
            </a:r>
          </a:p>
          <a:p>
            <a:pPr algn="ctr"/>
            <a:endParaRPr lang="sk-SK" sz="2400" b="1" dirty="0">
              <a:solidFill>
                <a:srgbClr val="1B3F93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590107" y="1173896"/>
            <a:ext cx="1083936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b="1" dirty="0">
              <a:solidFill>
                <a:srgbClr val="1B3F93"/>
              </a:solidFill>
            </a:endParaRPr>
          </a:p>
          <a:p>
            <a:r>
              <a:rPr lang="sk-SK" sz="2400" b="1" dirty="0">
                <a:solidFill>
                  <a:srgbClr val="1B3F93"/>
                </a:solidFill>
              </a:rPr>
              <a:t>Ďalšie benefity: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b="1" dirty="0">
              <a:solidFill>
                <a:srgbClr val="1B3F93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1B3F93"/>
                </a:solidFill>
              </a:rPr>
              <a:t>možnosť pracovať na Dohodu o brigádnickej práci študenta mimo hodín praktického vyučovania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sk-SK" sz="2400" dirty="0">
              <a:solidFill>
                <a:srgbClr val="1B3F93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1B3F93"/>
                </a:solidFill>
              </a:rPr>
              <a:t>možnosť uzatvoriť Zmluvu o budúcej </a:t>
            </a:r>
          </a:p>
          <a:p>
            <a:pPr marL="0" lvl="1"/>
            <a:r>
              <a:rPr lang="sk-SK" sz="2400" dirty="0">
                <a:solidFill>
                  <a:srgbClr val="1B3F93"/>
                </a:solidFill>
              </a:rPr>
              <a:t>     pracovnej zmluve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pPr algn="ctr"/>
            <a:r>
              <a:rPr lang="sk-SK" sz="2400" b="1" dirty="0">
                <a:solidFill>
                  <a:srgbClr val="1B3F93"/>
                </a:solidFill>
              </a:rPr>
              <a:t> </a:t>
            </a:r>
          </a:p>
          <a:p>
            <a:pPr algn="ctr"/>
            <a:endParaRPr lang="sk-SK" sz="2400" b="1" dirty="0">
              <a:solidFill>
                <a:srgbClr val="1B3F93"/>
              </a:solidFill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503" y="3019511"/>
            <a:ext cx="4056857" cy="2773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0383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12192000" cy="1173896"/>
          </a:xfrm>
          <a:prstGeom prst="rect">
            <a:avLst/>
          </a:prstGeom>
          <a:gradFill flip="none" rotWithShape="1">
            <a:gsLst>
              <a:gs pos="0">
                <a:srgbClr val="1C4B90"/>
              </a:gs>
              <a:gs pos="83000">
                <a:schemeClr val="accent1">
                  <a:tint val="44500"/>
                  <a:satMod val="160000"/>
                  <a:alpha val="0"/>
                </a:schemeClr>
              </a:gs>
              <a:gs pos="79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16637"/>
            <a:ext cx="2315748" cy="496739"/>
          </a:xfrm>
          <a:prstGeom prst="rect">
            <a:avLst/>
          </a:prstGeom>
        </p:spPr>
      </p:pic>
      <p:cxnSp>
        <p:nvCxnSpPr>
          <p:cNvPr id="4" name="Rovná spojnica 3"/>
          <p:cNvCxnSpPr/>
          <p:nvPr/>
        </p:nvCxnSpPr>
        <p:spPr>
          <a:xfrm flipH="1" flipV="1">
            <a:off x="0" y="6264063"/>
            <a:ext cx="12192000" cy="52574"/>
          </a:xfrm>
          <a:prstGeom prst="line">
            <a:avLst/>
          </a:prstGeom>
          <a:ln>
            <a:solidFill>
              <a:srgbClr val="1C4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785" y="43744"/>
            <a:ext cx="1406106" cy="1406106"/>
          </a:xfrm>
          <a:prstGeom prst="rect">
            <a:avLst/>
          </a:prstGeom>
        </p:spPr>
      </p:pic>
      <p:sp>
        <p:nvSpPr>
          <p:cNvPr id="8" name="Zástupný symbol päty 1"/>
          <p:cNvSpPr>
            <a:spLocks noGrp="1"/>
          </p:cNvSpPr>
          <p:nvPr>
            <p:ph type="ftr" sz="quarter" idx="11"/>
          </p:nvPr>
        </p:nvSpPr>
        <p:spPr>
          <a:xfrm>
            <a:off x="4648200" y="6382443"/>
            <a:ext cx="2895600" cy="365125"/>
          </a:xfrm>
        </p:spPr>
        <p:txBody>
          <a:bodyPr/>
          <a:lstStyle/>
          <a:p>
            <a:fld id="{1F111452-3F39-4ECE-AEEB-6F705EFD4E20}" type="slidenum">
              <a:rPr lang="sk-SK" smtClean="0"/>
              <a:t>21</a:t>
            </a:fld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700216" y="257064"/>
            <a:ext cx="4961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Duálne vzdelávanie v ZWL Slovakia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700216" y="1449850"/>
            <a:ext cx="10839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pPr algn="ctr"/>
            <a:r>
              <a:rPr lang="sk-SK" sz="2400" b="1" dirty="0">
                <a:solidFill>
                  <a:srgbClr val="1B3F93"/>
                </a:solidFill>
              </a:rPr>
              <a:t> </a:t>
            </a:r>
          </a:p>
          <a:p>
            <a:pPr algn="ctr"/>
            <a:endParaRPr lang="sk-SK" sz="2400" b="1" dirty="0">
              <a:solidFill>
                <a:srgbClr val="1B3F93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590106" y="1173896"/>
            <a:ext cx="1137329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1B3F93"/>
                </a:solidFill>
              </a:rPr>
              <a:t>Študenti</a:t>
            </a:r>
            <a:r>
              <a:rPr lang="en-GB" sz="2400" b="1" dirty="0">
                <a:solidFill>
                  <a:srgbClr val="1B3F93"/>
                </a:solidFill>
              </a:rPr>
              <a:t> </a:t>
            </a:r>
            <a:r>
              <a:rPr lang="en-GB" sz="2400" b="1" dirty="0" err="1">
                <a:solidFill>
                  <a:srgbClr val="1B3F93"/>
                </a:solidFill>
              </a:rPr>
              <a:t>sú</a:t>
            </a:r>
            <a:r>
              <a:rPr lang="en-GB" sz="2400" b="1" dirty="0">
                <a:solidFill>
                  <a:srgbClr val="1B3F93"/>
                </a:solidFill>
              </a:rPr>
              <a:t> </a:t>
            </a:r>
            <a:r>
              <a:rPr lang="en-GB" sz="2400" b="1" dirty="0" err="1">
                <a:solidFill>
                  <a:srgbClr val="1B3F93"/>
                </a:solidFill>
              </a:rPr>
              <a:t>už</a:t>
            </a:r>
            <a:r>
              <a:rPr lang="en-GB" sz="2400" b="1" dirty="0">
                <a:solidFill>
                  <a:srgbClr val="1B3F93"/>
                </a:solidFill>
              </a:rPr>
              <a:t> </a:t>
            </a:r>
            <a:r>
              <a:rPr lang="en-GB" sz="2400" b="1" dirty="0" err="1">
                <a:solidFill>
                  <a:srgbClr val="1B3F93"/>
                </a:solidFill>
              </a:rPr>
              <a:t>počas</a:t>
            </a:r>
            <a:r>
              <a:rPr lang="en-GB" sz="2400" b="1" dirty="0">
                <a:solidFill>
                  <a:srgbClr val="1B3F93"/>
                </a:solidFill>
              </a:rPr>
              <a:t> </a:t>
            </a:r>
            <a:r>
              <a:rPr lang="en-GB" sz="2400" b="1" dirty="0" err="1">
                <a:solidFill>
                  <a:srgbClr val="1B3F93"/>
                </a:solidFill>
              </a:rPr>
              <a:t>praxe</a:t>
            </a:r>
            <a:r>
              <a:rPr lang="en-GB" sz="2400" b="1" dirty="0">
                <a:solidFill>
                  <a:srgbClr val="1B3F93"/>
                </a:solidFill>
              </a:rPr>
              <a:t> </a:t>
            </a:r>
            <a:r>
              <a:rPr lang="en-GB" sz="2400" b="1" dirty="0" err="1">
                <a:solidFill>
                  <a:srgbClr val="1B3F93"/>
                </a:solidFill>
              </a:rPr>
              <a:t>plnohodnotne</a:t>
            </a:r>
            <a:r>
              <a:rPr lang="en-GB" sz="2400" b="1" dirty="0">
                <a:solidFill>
                  <a:srgbClr val="1B3F93"/>
                </a:solidFill>
              </a:rPr>
              <a:t> </a:t>
            </a:r>
            <a:r>
              <a:rPr lang="en-GB" sz="2400" b="1" dirty="0" err="1">
                <a:solidFill>
                  <a:srgbClr val="1B3F93"/>
                </a:solidFill>
              </a:rPr>
              <a:t>pripravovaní</a:t>
            </a:r>
            <a:r>
              <a:rPr lang="en-GB" sz="2400" b="1" dirty="0">
                <a:solidFill>
                  <a:srgbClr val="1B3F93"/>
                </a:solidFill>
              </a:rPr>
              <a:t> </a:t>
            </a:r>
            <a:r>
              <a:rPr lang="en-GB" sz="2400" b="1" dirty="0" err="1">
                <a:solidFill>
                  <a:srgbClr val="1B3F93"/>
                </a:solidFill>
              </a:rPr>
              <a:t>na</a:t>
            </a:r>
            <a:r>
              <a:rPr lang="en-GB" sz="2400" b="1" dirty="0">
                <a:solidFill>
                  <a:srgbClr val="1B3F93"/>
                </a:solidFill>
              </a:rPr>
              <a:t> </a:t>
            </a:r>
            <a:r>
              <a:rPr lang="en-GB" sz="2400" b="1" dirty="0" err="1">
                <a:solidFill>
                  <a:srgbClr val="1B3F93"/>
                </a:solidFill>
              </a:rPr>
              <a:t>vstup</a:t>
            </a:r>
            <a:r>
              <a:rPr lang="en-GB" sz="2400" b="1" dirty="0">
                <a:solidFill>
                  <a:srgbClr val="1B3F93"/>
                </a:solidFill>
              </a:rPr>
              <a:t> do </a:t>
            </a:r>
            <a:br>
              <a:rPr lang="sk-SK" sz="2400" b="1" dirty="0">
                <a:solidFill>
                  <a:srgbClr val="1B3F93"/>
                </a:solidFill>
              </a:rPr>
            </a:br>
            <a:r>
              <a:rPr lang="en-GB" sz="2400" b="1" dirty="0" err="1">
                <a:solidFill>
                  <a:srgbClr val="1B3F93"/>
                </a:solidFill>
              </a:rPr>
              <a:t>pracovného</a:t>
            </a:r>
            <a:r>
              <a:rPr lang="en-GB" sz="2400" b="1" dirty="0">
                <a:solidFill>
                  <a:srgbClr val="1B3F93"/>
                </a:solidFill>
              </a:rPr>
              <a:t> </a:t>
            </a:r>
            <a:r>
              <a:rPr lang="en-GB" sz="2400" b="1" dirty="0" err="1">
                <a:solidFill>
                  <a:srgbClr val="1B3F93"/>
                </a:solidFill>
              </a:rPr>
              <a:t>života</a:t>
            </a:r>
            <a:r>
              <a:rPr lang="en-GB" sz="2400" b="1" dirty="0">
                <a:solidFill>
                  <a:srgbClr val="1B3F93"/>
                </a:solidFill>
              </a:rPr>
              <a:t>. </a:t>
            </a:r>
            <a:r>
              <a:rPr lang="sk-SK" sz="2400" b="1" dirty="0">
                <a:solidFill>
                  <a:srgbClr val="1B3F93"/>
                </a:solidFill>
              </a:rPr>
              <a:t>Získavajú:</a:t>
            </a:r>
          </a:p>
          <a:p>
            <a:endParaRPr lang="sk-SK" sz="1000" b="1" dirty="0">
              <a:solidFill>
                <a:srgbClr val="1B3F93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 err="1">
                <a:solidFill>
                  <a:srgbClr val="1B3F93"/>
                </a:solidFill>
              </a:rPr>
              <a:t>pracovné</a:t>
            </a:r>
            <a:r>
              <a:rPr lang="en-GB" sz="2400" dirty="0">
                <a:solidFill>
                  <a:srgbClr val="1B3F93"/>
                </a:solidFill>
              </a:rPr>
              <a:t> </a:t>
            </a:r>
            <a:r>
              <a:rPr lang="en-GB" sz="2400" dirty="0" err="1">
                <a:solidFill>
                  <a:srgbClr val="1B3F93"/>
                </a:solidFill>
              </a:rPr>
              <a:t>návyky</a:t>
            </a:r>
            <a:r>
              <a:rPr lang="en-GB" sz="2400" dirty="0">
                <a:solidFill>
                  <a:srgbClr val="1B3F93"/>
                </a:solidFill>
              </a:rPr>
              <a:t>, </a:t>
            </a:r>
            <a:r>
              <a:rPr lang="en-GB" sz="2400" dirty="0" err="1">
                <a:solidFill>
                  <a:srgbClr val="1B3F93"/>
                </a:solidFill>
              </a:rPr>
              <a:t>oboznamujú</a:t>
            </a:r>
            <a:r>
              <a:rPr lang="en-GB" sz="2400" dirty="0">
                <a:solidFill>
                  <a:srgbClr val="1B3F93"/>
                </a:solidFill>
              </a:rPr>
              <a:t> </a:t>
            </a:r>
            <a:r>
              <a:rPr lang="en-GB" sz="2400" dirty="0" err="1">
                <a:solidFill>
                  <a:srgbClr val="1B3F93"/>
                </a:solidFill>
              </a:rPr>
              <a:t>sa</a:t>
            </a:r>
            <a:r>
              <a:rPr lang="en-GB" sz="2400" dirty="0">
                <a:solidFill>
                  <a:srgbClr val="1B3F93"/>
                </a:solidFill>
              </a:rPr>
              <a:t> s </a:t>
            </a:r>
            <a:r>
              <a:rPr lang="en-GB" sz="2400" dirty="0" err="1">
                <a:solidFill>
                  <a:srgbClr val="1B3F93"/>
                </a:solidFill>
              </a:rPr>
              <a:t>jednotlivými</a:t>
            </a:r>
            <a:r>
              <a:rPr lang="en-GB" sz="2400" dirty="0">
                <a:solidFill>
                  <a:srgbClr val="1B3F93"/>
                </a:solidFill>
              </a:rPr>
              <a:t> </a:t>
            </a:r>
            <a:r>
              <a:rPr lang="en-GB" sz="2400" dirty="0" err="1">
                <a:solidFill>
                  <a:srgbClr val="1B3F93"/>
                </a:solidFill>
              </a:rPr>
              <a:t>typmi</a:t>
            </a:r>
            <a:r>
              <a:rPr lang="en-GB" sz="2400" dirty="0">
                <a:solidFill>
                  <a:srgbClr val="1B3F93"/>
                </a:solidFill>
              </a:rPr>
              <a:t> </a:t>
            </a:r>
            <a:r>
              <a:rPr lang="en-GB" sz="2400" dirty="0" err="1">
                <a:solidFill>
                  <a:srgbClr val="1B3F93"/>
                </a:solidFill>
              </a:rPr>
              <a:t>vyrábaných</a:t>
            </a:r>
            <a:r>
              <a:rPr lang="en-GB" sz="2400" dirty="0">
                <a:solidFill>
                  <a:srgbClr val="1B3F93"/>
                </a:solidFill>
              </a:rPr>
              <a:t> </a:t>
            </a:r>
            <a:r>
              <a:rPr lang="sk-SK" sz="2400" dirty="0">
                <a:solidFill>
                  <a:srgbClr val="1B3F93"/>
                </a:solidFill>
              </a:rPr>
              <a:t>dielov a</a:t>
            </a:r>
            <a:r>
              <a:rPr lang="en-GB" sz="2400" dirty="0">
                <a:solidFill>
                  <a:srgbClr val="1B3F93"/>
                </a:solidFill>
              </a:rPr>
              <a:t> </a:t>
            </a:r>
            <a:r>
              <a:rPr lang="en-GB" sz="2400" dirty="0" err="1">
                <a:solidFill>
                  <a:srgbClr val="1B3F93"/>
                </a:solidFill>
              </a:rPr>
              <a:t>zároveň</a:t>
            </a:r>
            <a:r>
              <a:rPr lang="en-GB" sz="2400" dirty="0">
                <a:solidFill>
                  <a:srgbClr val="1B3F93"/>
                </a:solidFill>
              </a:rPr>
              <a:t> </a:t>
            </a:r>
            <a:r>
              <a:rPr lang="en-GB" sz="2400" dirty="0" err="1">
                <a:solidFill>
                  <a:srgbClr val="1B3F93"/>
                </a:solidFill>
              </a:rPr>
              <a:t>sa</a:t>
            </a:r>
            <a:r>
              <a:rPr lang="en-GB" sz="2400" dirty="0">
                <a:solidFill>
                  <a:srgbClr val="1B3F93"/>
                </a:solidFill>
              </a:rPr>
              <a:t> </a:t>
            </a:r>
            <a:r>
              <a:rPr lang="en-GB" sz="2400" dirty="0" err="1">
                <a:solidFill>
                  <a:srgbClr val="1B3F93"/>
                </a:solidFill>
              </a:rPr>
              <a:t>začleňujú</a:t>
            </a:r>
            <a:r>
              <a:rPr lang="en-GB" sz="2400" dirty="0">
                <a:solidFill>
                  <a:srgbClr val="1B3F93"/>
                </a:solidFill>
              </a:rPr>
              <a:t> do </a:t>
            </a:r>
            <a:r>
              <a:rPr lang="en-GB" sz="2400" dirty="0" err="1">
                <a:solidFill>
                  <a:srgbClr val="1B3F93"/>
                </a:solidFill>
              </a:rPr>
              <a:t>kolektívu</a:t>
            </a:r>
            <a:r>
              <a:rPr lang="sk-SK" sz="2400" dirty="0">
                <a:solidFill>
                  <a:srgbClr val="1B3F93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sk-SK" sz="1000" dirty="0">
              <a:solidFill>
                <a:srgbClr val="1B3F93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 err="1">
                <a:solidFill>
                  <a:srgbClr val="1B3F93"/>
                </a:solidFill>
              </a:rPr>
              <a:t>praktické</a:t>
            </a:r>
            <a:r>
              <a:rPr lang="en-GB" sz="2400" dirty="0">
                <a:solidFill>
                  <a:srgbClr val="1B3F93"/>
                </a:solidFill>
              </a:rPr>
              <a:t> </a:t>
            </a:r>
            <a:r>
              <a:rPr lang="en-GB" sz="2400" dirty="0" err="1">
                <a:solidFill>
                  <a:srgbClr val="1B3F93"/>
                </a:solidFill>
              </a:rPr>
              <a:t>skúsenosti</a:t>
            </a:r>
            <a:r>
              <a:rPr lang="en-GB" sz="2400" dirty="0">
                <a:solidFill>
                  <a:srgbClr val="1B3F93"/>
                </a:solidFill>
              </a:rPr>
              <a:t> v </a:t>
            </a:r>
            <a:r>
              <a:rPr lang="en-GB" sz="2400" dirty="0" err="1">
                <a:solidFill>
                  <a:srgbClr val="1B3F93"/>
                </a:solidFill>
              </a:rPr>
              <a:t>odbore</a:t>
            </a:r>
            <a:r>
              <a:rPr lang="en-GB" sz="2400" dirty="0">
                <a:solidFill>
                  <a:srgbClr val="1B3F93"/>
                </a:solidFill>
              </a:rPr>
              <a:t> </a:t>
            </a:r>
            <a:r>
              <a:rPr lang="en-GB" sz="2400" dirty="0" err="1">
                <a:solidFill>
                  <a:srgbClr val="1B3F93"/>
                </a:solidFill>
              </a:rPr>
              <a:t>priamo</a:t>
            </a:r>
            <a:r>
              <a:rPr lang="en-GB" sz="2400" dirty="0">
                <a:solidFill>
                  <a:srgbClr val="1B3F93"/>
                </a:solidFill>
              </a:rPr>
              <a:t> </a:t>
            </a:r>
            <a:r>
              <a:rPr lang="en-GB" sz="2400" dirty="0" err="1">
                <a:solidFill>
                  <a:srgbClr val="1B3F93"/>
                </a:solidFill>
              </a:rPr>
              <a:t>vo</a:t>
            </a:r>
            <a:r>
              <a:rPr lang="en-GB" sz="2400" dirty="0">
                <a:solidFill>
                  <a:srgbClr val="1B3F93"/>
                </a:solidFill>
              </a:rPr>
              <a:t> </a:t>
            </a:r>
            <a:r>
              <a:rPr lang="en-GB" sz="2400" dirty="0" err="1">
                <a:solidFill>
                  <a:srgbClr val="1B3F93"/>
                </a:solidFill>
              </a:rPr>
              <a:t>výrobných</a:t>
            </a:r>
            <a:r>
              <a:rPr lang="en-GB" sz="2400" dirty="0">
                <a:solidFill>
                  <a:srgbClr val="1B3F93"/>
                </a:solidFill>
              </a:rPr>
              <a:t> </a:t>
            </a:r>
            <a:r>
              <a:rPr lang="en-GB" sz="2400" dirty="0" err="1">
                <a:solidFill>
                  <a:srgbClr val="1B3F93"/>
                </a:solidFill>
              </a:rPr>
              <a:t>priestoroch</a:t>
            </a:r>
            <a:r>
              <a:rPr lang="en-GB" sz="2400" dirty="0">
                <a:solidFill>
                  <a:srgbClr val="1B3F93"/>
                </a:solidFill>
              </a:rPr>
              <a:t> </a:t>
            </a:r>
            <a:r>
              <a:rPr lang="en-GB" sz="2400" dirty="0" err="1">
                <a:solidFill>
                  <a:srgbClr val="1B3F93"/>
                </a:solidFill>
              </a:rPr>
              <a:t>budúceho</a:t>
            </a:r>
            <a:r>
              <a:rPr lang="en-GB" sz="2400" dirty="0">
                <a:solidFill>
                  <a:srgbClr val="1B3F93"/>
                </a:solidFill>
              </a:rPr>
              <a:t> </a:t>
            </a:r>
            <a:r>
              <a:rPr lang="en-GB" sz="2400" dirty="0" err="1">
                <a:solidFill>
                  <a:srgbClr val="1B3F93"/>
                </a:solidFill>
              </a:rPr>
              <a:t>zamestnávateľa</a:t>
            </a:r>
            <a:r>
              <a:rPr lang="en-GB" sz="2400" dirty="0">
                <a:solidFill>
                  <a:srgbClr val="1B3F93"/>
                </a:solidFill>
              </a:rPr>
              <a:t>. </a:t>
            </a:r>
            <a:r>
              <a:rPr lang="sk-SK" sz="2400" dirty="0">
                <a:solidFill>
                  <a:srgbClr val="1B3F93"/>
                </a:solidFill>
              </a:rPr>
              <a:t>Učia sa </a:t>
            </a:r>
            <a:r>
              <a:rPr lang="en-GB" sz="2400" dirty="0" err="1">
                <a:solidFill>
                  <a:srgbClr val="1B3F93"/>
                </a:solidFill>
              </a:rPr>
              <a:t>pracovať</a:t>
            </a:r>
            <a:r>
              <a:rPr lang="en-GB" sz="2400" dirty="0">
                <a:solidFill>
                  <a:srgbClr val="1B3F93"/>
                </a:solidFill>
              </a:rPr>
              <a:t> s </a:t>
            </a:r>
            <a:r>
              <a:rPr lang="en-GB" sz="2400" dirty="0" err="1">
                <a:solidFill>
                  <a:srgbClr val="1B3F93"/>
                </a:solidFill>
              </a:rPr>
              <a:t>najmodernejšími</a:t>
            </a:r>
            <a:r>
              <a:rPr lang="en-GB" sz="2400" dirty="0">
                <a:solidFill>
                  <a:srgbClr val="1B3F93"/>
                </a:solidFill>
              </a:rPr>
              <a:t> a </a:t>
            </a:r>
            <a:r>
              <a:rPr lang="en-GB" sz="2400" dirty="0" err="1">
                <a:solidFill>
                  <a:srgbClr val="1B3F93"/>
                </a:solidFill>
              </a:rPr>
              <a:t>kvalitnými</a:t>
            </a:r>
            <a:r>
              <a:rPr lang="en-GB" sz="2400" dirty="0">
                <a:solidFill>
                  <a:srgbClr val="1B3F93"/>
                </a:solidFill>
              </a:rPr>
              <a:t> </a:t>
            </a:r>
            <a:r>
              <a:rPr lang="en-GB" sz="2400" dirty="0" err="1">
                <a:solidFill>
                  <a:srgbClr val="1B3F93"/>
                </a:solidFill>
              </a:rPr>
              <a:t>technológiami</a:t>
            </a:r>
            <a:r>
              <a:rPr lang="en-GB" sz="2400" dirty="0">
                <a:solidFill>
                  <a:srgbClr val="1B3F93"/>
                </a:solidFill>
              </a:rPr>
              <a:t> </a:t>
            </a:r>
            <a:br>
              <a:rPr lang="sk-SK" sz="2400" dirty="0">
                <a:solidFill>
                  <a:srgbClr val="1B3F93"/>
                </a:solidFill>
              </a:rPr>
            </a:br>
            <a:r>
              <a:rPr lang="en-GB" sz="2400" dirty="0">
                <a:solidFill>
                  <a:srgbClr val="1B3F93"/>
                </a:solidFill>
              </a:rPr>
              <a:t>v </a:t>
            </a:r>
            <a:r>
              <a:rPr lang="en-GB" sz="2400" dirty="0" err="1">
                <a:solidFill>
                  <a:srgbClr val="1B3F93"/>
                </a:solidFill>
              </a:rPr>
              <a:t>reálnom</a:t>
            </a:r>
            <a:r>
              <a:rPr lang="en-GB" sz="2400" dirty="0">
                <a:solidFill>
                  <a:srgbClr val="1B3F93"/>
                </a:solidFill>
              </a:rPr>
              <a:t> </a:t>
            </a:r>
            <a:r>
              <a:rPr lang="en-GB" sz="2400" dirty="0" err="1">
                <a:solidFill>
                  <a:srgbClr val="1B3F93"/>
                </a:solidFill>
              </a:rPr>
              <a:t>výrobnom</a:t>
            </a:r>
            <a:r>
              <a:rPr lang="en-GB" sz="2400" dirty="0">
                <a:solidFill>
                  <a:srgbClr val="1B3F93"/>
                </a:solidFill>
              </a:rPr>
              <a:t> </a:t>
            </a:r>
            <a:r>
              <a:rPr lang="en-GB" sz="2400" dirty="0" err="1">
                <a:solidFill>
                  <a:srgbClr val="1B3F93"/>
                </a:solidFill>
              </a:rPr>
              <a:t>prostredí</a:t>
            </a:r>
            <a:r>
              <a:rPr lang="sk-SK" sz="2400" dirty="0">
                <a:solidFill>
                  <a:srgbClr val="1B3F93"/>
                </a:solidFill>
              </a:rPr>
              <a:t>.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sk-SK" sz="1000" dirty="0">
              <a:solidFill>
                <a:srgbClr val="1B3F93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k-SK" sz="2400" dirty="0">
                <a:solidFill>
                  <a:srgbClr val="1B3F93"/>
                </a:solidFill>
              </a:rPr>
              <a:t>p</a:t>
            </a:r>
            <a:r>
              <a:rPr lang="en-GB" sz="2400" dirty="0">
                <a:solidFill>
                  <a:srgbClr val="1B3F93"/>
                </a:solidFill>
              </a:rPr>
              <a:t>o </a:t>
            </a:r>
            <a:r>
              <a:rPr lang="en-GB" sz="2400" dirty="0" err="1">
                <a:solidFill>
                  <a:srgbClr val="1B3F93"/>
                </a:solidFill>
              </a:rPr>
              <a:t>absolvovaní</a:t>
            </a:r>
            <a:r>
              <a:rPr lang="en-GB" sz="2400" dirty="0">
                <a:solidFill>
                  <a:srgbClr val="1B3F93"/>
                </a:solidFill>
              </a:rPr>
              <a:t> </a:t>
            </a:r>
            <a:r>
              <a:rPr lang="en-GB" sz="2400" dirty="0" err="1">
                <a:solidFill>
                  <a:srgbClr val="1B3F93"/>
                </a:solidFill>
              </a:rPr>
              <a:t>štúdia</a:t>
            </a:r>
            <a:r>
              <a:rPr lang="en-GB" sz="2400" dirty="0">
                <a:solidFill>
                  <a:srgbClr val="1B3F93"/>
                </a:solidFill>
              </a:rPr>
              <a:t> </a:t>
            </a:r>
            <a:r>
              <a:rPr lang="sk-SK" sz="2400" dirty="0">
                <a:solidFill>
                  <a:srgbClr val="1B3F93"/>
                </a:solidFill>
              </a:rPr>
              <a:t>získavajú </a:t>
            </a:r>
            <a:r>
              <a:rPr lang="sk-SK" sz="2400" u="sng" dirty="0">
                <a:solidFill>
                  <a:srgbClr val="1B3F93"/>
                </a:solidFill>
              </a:rPr>
              <a:t>možnosť zamestnať sa</a:t>
            </a:r>
            <a:r>
              <a:rPr lang="en-GB" sz="2400" u="sng" dirty="0">
                <a:solidFill>
                  <a:srgbClr val="1B3F93"/>
                </a:solidFill>
              </a:rPr>
              <a:t> </a:t>
            </a:r>
            <a:r>
              <a:rPr lang="en-GB" sz="2400" dirty="0">
                <a:solidFill>
                  <a:srgbClr val="1B3F93"/>
                </a:solidFill>
              </a:rPr>
              <a:t>v </a:t>
            </a:r>
            <a:r>
              <a:rPr lang="en-GB" sz="2400" dirty="0" err="1">
                <a:solidFill>
                  <a:srgbClr val="1B3F93"/>
                </a:solidFill>
              </a:rPr>
              <a:t>modernej</a:t>
            </a:r>
            <a:r>
              <a:rPr lang="en-GB" sz="2400" dirty="0">
                <a:solidFill>
                  <a:srgbClr val="1B3F93"/>
                </a:solidFill>
              </a:rPr>
              <a:t> </a:t>
            </a:r>
            <a:r>
              <a:rPr lang="en-GB" sz="2400" dirty="0" err="1">
                <a:solidFill>
                  <a:srgbClr val="1B3F93"/>
                </a:solidFill>
              </a:rPr>
              <a:t>spoločnosti</a:t>
            </a:r>
            <a:r>
              <a:rPr lang="en-GB" sz="2400" dirty="0">
                <a:solidFill>
                  <a:srgbClr val="1B3F93"/>
                </a:solidFill>
              </a:rPr>
              <a:t>, </a:t>
            </a:r>
            <a:r>
              <a:rPr lang="en-GB" sz="2400" dirty="0" err="1">
                <a:solidFill>
                  <a:srgbClr val="1B3F93"/>
                </a:solidFill>
              </a:rPr>
              <a:t>podieľajú</a:t>
            </a:r>
            <a:r>
              <a:rPr lang="en-GB" sz="2400" dirty="0">
                <a:solidFill>
                  <a:srgbClr val="1B3F93"/>
                </a:solidFill>
              </a:rPr>
              <a:t> </a:t>
            </a:r>
            <a:r>
              <a:rPr lang="en-GB" sz="2400" dirty="0" err="1">
                <a:solidFill>
                  <a:srgbClr val="1B3F93"/>
                </a:solidFill>
              </a:rPr>
              <a:t>sa</a:t>
            </a:r>
            <a:r>
              <a:rPr lang="en-GB" sz="2400" dirty="0">
                <a:solidFill>
                  <a:srgbClr val="1B3F93"/>
                </a:solidFill>
              </a:rPr>
              <a:t> </a:t>
            </a:r>
            <a:r>
              <a:rPr lang="en-GB" sz="2400" dirty="0" err="1">
                <a:solidFill>
                  <a:srgbClr val="1B3F93"/>
                </a:solidFill>
              </a:rPr>
              <a:t>na</a:t>
            </a:r>
            <a:r>
              <a:rPr lang="en-GB" sz="2400" dirty="0">
                <a:solidFill>
                  <a:srgbClr val="1B3F93"/>
                </a:solidFill>
              </a:rPr>
              <a:t> </a:t>
            </a:r>
            <a:r>
              <a:rPr lang="en-GB" sz="2400" dirty="0" err="1">
                <a:solidFill>
                  <a:srgbClr val="1B3F93"/>
                </a:solidFill>
              </a:rPr>
              <a:t>vytváraní</a:t>
            </a:r>
            <a:r>
              <a:rPr lang="en-GB" sz="2400" dirty="0">
                <a:solidFill>
                  <a:srgbClr val="1B3F93"/>
                </a:solidFill>
              </a:rPr>
              <a:t> </a:t>
            </a:r>
            <a:r>
              <a:rPr lang="en-GB" sz="2400" dirty="0" err="1">
                <a:solidFill>
                  <a:srgbClr val="1B3F93"/>
                </a:solidFill>
              </a:rPr>
              <a:t>hodnoty</a:t>
            </a:r>
            <a:r>
              <a:rPr lang="en-GB" sz="2400" dirty="0">
                <a:solidFill>
                  <a:srgbClr val="1B3F93"/>
                </a:solidFill>
              </a:rPr>
              <a:t> </a:t>
            </a:r>
            <a:r>
              <a:rPr lang="en-GB" sz="2400" dirty="0" err="1">
                <a:solidFill>
                  <a:srgbClr val="1B3F93"/>
                </a:solidFill>
              </a:rPr>
              <a:t>firmy</a:t>
            </a:r>
            <a:r>
              <a:rPr lang="sk-SK" sz="2400" dirty="0">
                <a:solidFill>
                  <a:srgbClr val="1B3F93"/>
                </a:solidFill>
              </a:rPr>
              <a:t>, </a:t>
            </a:r>
            <a:r>
              <a:rPr lang="en-GB" sz="2400" dirty="0" err="1">
                <a:solidFill>
                  <a:srgbClr val="1B3F93"/>
                </a:solidFill>
              </a:rPr>
              <a:t>poznajú</a:t>
            </a:r>
            <a:r>
              <a:rPr lang="en-GB" sz="2400" dirty="0">
                <a:solidFill>
                  <a:srgbClr val="1B3F93"/>
                </a:solidFill>
              </a:rPr>
              <a:t> </a:t>
            </a:r>
            <a:r>
              <a:rPr lang="en-GB" sz="2400" dirty="0" err="1">
                <a:solidFill>
                  <a:srgbClr val="1B3F93"/>
                </a:solidFill>
              </a:rPr>
              <a:t>kolektív</a:t>
            </a:r>
            <a:r>
              <a:rPr lang="en-GB" sz="2400" dirty="0">
                <a:solidFill>
                  <a:srgbClr val="1B3F93"/>
                </a:solidFill>
              </a:rPr>
              <a:t> </a:t>
            </a:r>
            <a:r>
              <a:rPr lang="en-GB" sz="2400" dirty="0" err="1">
                <a:solidFill>
                  <a:srgbClr val="1B3F93"/>
                </a:solidFill>
              </a:rPr>
              <a:t>na</a:t>
            </a:r>
            <a:r>
              <a:rPr lang="en-GB" sz="2400" dirty="0">
                <a:solidFill>
                  <a:srgbClr val="1B3F93"/>
                </a:solidFill>
              </a:rPr>
              <a:t> </a:t>
            </a:r>
            <a:r>
              <a:rPr lang="en-GB" sz="2400" dirty="0" err="1">
                <a:solidFill>
                  <a:srgbClr val="1B3F93"/>
                </a:solidFill>
              </a:rPr>
              <a:t>pracovisku</a:t>
            </a:r>
            <a:r>
              <a:rPr lang="en-GB" sz="2400" dirty="0">
                <a:solidFill>
                  <a:srgbClr val="1B3F93"/>
                </a:solidFill>
              </a:rPr>
              <a:t>, </a:t>
            </a:r>
            <a:r>
              <a:rPr lang="en-GB" sz="2400" dirty="0" err="1">
                <a:solidFill>
                  <a:srgbClr val="1B3F93"/>
                </a:solidFill>
              </a:rPr>
              <a:t>firemnú</a:t>
            </a:r>
            <a:r>
              <a:rPr lang="en-GB" sz="2400" dirty="0">
                <a:solidFill>
                  <a:srgbClr val="1B3F93"/>
                </a:solidFill>
              </a:rPr>
              <a:t> </a:t>
            </a:r>
            <a:r>
              <a:rPr lang="en-GB" sz="2400" dirty="0" err="1">
                <a:solidFill>
                  <a:srgbClr val="1B3F93"/>
                </a:solidFill>
              </a:rPr>
              <a:t>kultúru</a:t>
            </a:r>
            <a:r>
              <a:rPr lang="en-GB" sz="2400" dirty="0">
                <a:solidFill>
                  <a:srgbClr val="1B3F93"/>
                </a:solidFill>
              </a:rPr>
              <a:t> a </a:t>
            </a:r>
            <a:r>
              <a:rPr lang="en-GB" sz="2400" dirty="0" err="1">
                <a:solidFill>
                  <a:srgbClr val="1B3F93"/>
                </a:solidFill>
              </a:rPr>
              <a:t>našu</a:t>
            </a:r>
            <a:r>
              <a:rPr lang="en-GB" sz="2400" dirty="0">
                <a:solidFill>
                  <a:srgbClr val="1B3F93"/>
                </a:solidFill>
              </a:rPr>
              <a:t> </a:t>
            </a:r>
            <a:r>
              <a:rPr lang="en-GB" sz="2400" dirty="0" err="1">
                <a:solidFill>
                  <a:srgbClr val="1B3F93"/>
                </a:solidFill>
              </a:rPr>
              <a:t>filozofiu</a:t>
            </a:r>
            <a:r>
              <a:rPr lang="sk-SK" sz="2400" dirty="0">
                <a:solidFill>
                  <a:srgbClr val="1B3F93"/>
                </a:solidFill>
              </a:rPr>
              <a:t>, </a:t>
            </a:r>
            <a:r>
              <a:rPr lang="en-GB" sz="2400" dirty="0">
                <a:solidFill>
                  <a:srgbClr val="1B3F93"/>
                </a:solidFill>
              </a:rPr>
              <a:t>a </a:t>
            </a:r>
            <a:r>
              <a:rPr lang="en-GB" sz="2400" dirty="0" err="1">
                <a:solidFill>
                  <a:srgbClr val="1B3F93"/>
                </a:solidFill>
              </a:rPr>
              <a:t>teda</a:t>
            </a:r>
            <a:r>
              <a:rPr lang="en-GB" sz="2400" dirty="0">
                <a:solidFill>
                  <a:srgbClr val="1B3F93"/>
                </a:solidFill>
              </a:rPr>
              <a:t> </a:t>
            </a:r>
            <a:r>
              <a:rPr lang="en-GB" sz="2400" dirty="0" err="1">
                <a:solidFill>
                  <a:srgbClr val="1B3F93"/>
                </a:solidFill>
              </a:rPr>
              <a:t>sú</a:t>
            </a:r>
            <a:r>
              <a:rPr lang="en-GB" sz="2400" dirty="0">
                <a:solidFill>
                  <a:srgbClr val="1B3F93"/>
                </a:solidFill>
              </a:rPr>
              <a:t> </a:t>
            </a:r>
            <a:r>
              <a:rPr lang="en-GB" sz="2400" dirty="0" err="1">
                <a:solidFill>
                  <a:srgbClr val="1B3F93"/>
                </a:solidFill>
              </a:rPr>
              <a:t>plnohodnotnou</a:t>
            </a:r>
            <a:r>
              <a:rPr lang="en-GB" sz="2400" dirty="0">
                <a:solidFill>
                  <a:srgbClr val="1B3F93"/>
                </a:solidFill>
              </a:rPr>
              <a:t> </a:t>
            </a:r>
            <a:r>
              <a:rPr lang="en-GB" sz="2400" dirty="0" err="1">
                <a:solidFill>
                  <a:srgbClr val="1B3F93"/>
                </a:solidFill>
              </a:rPr>
              <a:t>súčasťou</a:t>
            </a:r>
            <a:r>
              <a:rPr lang="en-GB" sz="2400" dirty="0">
                <a:solidFill>
                  <a:srgbClr val="1B3F93"/>
                </a:solidFill>
              </a:rPr>
              <a:t> </a:t>
            </a:r>
            <a:r>
              <a:rPr lang="en-GB" sz="2400" dirty="0" err="1">
                <a:solidFill>
                  <a:srgbClr val="1B3F93"/>
                </a:solidFill>
              </a:rPr>
              <a:t>nášho</a:t>
            </a:r>
            <a:r>
              <a:rPr lang="en-GB" sz="2400" dirty="0">
                <a:solidFill>
                  <a:srgbClr val="1B3F93"/>
                </a:solidFill>
              </a:rPr>
              <a:t> </a:t>
            </a:r>
            <a:r>
              <a:rPr lang="en-GB" sz="2400" dirty="0" err="1">
                <a:solidFill>
                  <a:srgbClr val="1B3F93"/>
                </a:solidFill>
              </a:rPr>
              <a:t>tímu</a:t>
            </a:r>
            <a:r>
              <a:rPr lang="en-GB" sz="2400" dirty="0">
                <a:solidFill>
                  <a:srgbClr val="1B3F93"/>
                </a:solidFill>
              </a:rPr>
              <a:t>. </a:t>
            </a:r>
            <a:endParaRPr lang="sk-SK" sz="2400" dirty="0">
              <a:solidFill>
                <a:srgbClr val="1B3F9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1000" b="1" dirty="0">
              <a:solidFill>
                <a:srgbClr val="1B3F93"/>
              </a:solidFill>
            </a:endParaRPr>
          </a:p>
          <a:p>
            <a:r>
              <a:rPr lang="en-GB" sz="2400" b="1" dirty="0" err="1">
                <a:solidFill>
                  <a:srgbClr val="00B050"/>
                </a:solidFill>
              </a:rPr>
              <a:t>Zároveň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sk-SK" sz="2400" b="1" dirty="0">
                <a:solidFill>
                  <a:srgbClr val="00B050"/>
                </a:solidFill>
              </a:rPr>
              <a:t>majú </a:t>
            </a:r>
            <a:r>
              <a:rPr lang="en-GB" sz="2400" b="1" dirty="0" err="1">
                <a:solidFill>
                  <a:srgbClr val="00B050"/>
                </a:solidFill>
              </a:rPr>
              <a:t>konkurenčnú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výhodu</a:t>
            </a:r>
            <a:r>
              <a:rPr lang="en-GB" sz="2400" b="1" dirty="0">
                <a:solidFill>
                  <a:srgbClr val="00B050"/>
                </a:solidFill>
              </a:rPr>
              <a:t>, </a:t>
            </a:r>
            <a:r>
              <a:rPr lang="en-GB" sz="2400" b="1" dirty="0" err="1">
                <a:solidFill>
                  <a:srgbClr val="00B050"/>
                </a:solidFill>
              </a:rPr>
              <a:t>oproti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zamestnancom</a:t>
            </a:r>
            <a:r>
              <a:rPr lang="en-GB" sz="2400" b="1" dirty="0">
                <a:solidFill>
                  <a:srgbClr val="00B050"/>
                </a:solidFill>
              </a:rPr>
              <a:t> bez </a:t>
            </a:r>
            <a:r>
              <a:rPr lang="en-GB" sz="2400" b="1" dirty="0" err="1">
                <a:solidFill>
                  <a:srgbClr val="00B050"/>
                </a:solidFill>
              </a:rPr>
              <a:t>praktických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skúseností</a:t>
            </a:r>
            <a:r>
              <a:rPr lang="sk-SK" sz="2400" b="1" dirty="0">
                <a:solidFill>
                  <a:srgbClr val="00B050"/>
                </a:solidFill>
              </a:rPr>
              <a:t> – </a:t>
            </a:r>
            <a:r>
              <a:rPr lang="en-GB" sz="2400" b="1" dirty="0" err="1">
                <a:solidFill>
                  <a:srgbClr val="00B050"/>
                </a:solidFill>
              </a:rPr>
              <a:t>dosiahnu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oveľa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skôr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lepšie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výsledky</a:t>
            </a:r>
            <a:r>
              <a:rPr lang="en-GB" sz="2400" b="1" dirty="0">
                <a:solidFill>
                  <a:srgbClr val="00B050"/>
                </a:solidFill>
              </a:rPr>
              <a:t> a s </a:t>
            </a:r>
            <a:r>
              <a:rPr lang="en-GB" sz="2400" b="1" dirty="0" err="1">
                <a:solidFill>
                  <a:srgbClr val="00B050"/>
                </a:solidFill>
              </a:rPr>
              <a:t>tým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spojené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lepšie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platové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ohodnotenie</a:t>
            </a:r>
            <a:r>
              <a:rPr lang="en-GB" sz="2400" b="1" dirty="0">
                <a:solidFill>
                  <a:srgbClr val="00B050"/>
                </a:solidFill>
              </a:rPr>
              <a:t>.</a:t>
            </a:r>
            <a:endParaRPr lang="sk-SK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38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12192000" cy="1173896"/>
          </a:xfrm>
          <a:prstGeom prst="rect">
            <a:avLst/>
          </a:prstGeom>
          <a:gradFill flip="none" rotWithShape="1">
            <a:gsLst>
              <a:gs pos="0">
                <a:srgbClr val="1C4B90"/>
              </a:gs>
              <a:gs pos="83000">
                <a:schemeClr val="accent1">
                  <a:tint val="44500"/>
                  <a:satMod val="160000"/>
                  <a:alpha val="0"/>
                </a:schemeClr>
              </a:gs>
              <a:gs pos="79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16637"/>
            <a:ext cx="2315748" cy="496739"/>
          </a:xfrm>
          <a:prstGeom prst="rect">
            <a:avLst/>
          </a:prstGeom>
        </p:spPr>
      </p:pic>
      <p:cxnSp>
        <p:nvCxnSpPr>
          <p:cNvPr id="4" name="Rovná spojnica 3"/>
          <p:cNvCxnSpPr/>
          <p:nvPr/>
        </p:nvCxnSpPr>
        <p:spPr>
          <a:xfrm flipH="1" flipV="1">
            <a:off x="0" y="6264063"/>
            <a:ext cx="12192000" cy="52574"/>
          </a:xfrm>
          <a:prstGeom prst="line">
            <a:avLst/>
          </a:prstGeom>
          <a:ln>
            <a:solidFill>
              <a:srgbClr val="1C4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785" y="43744"/>
            <a:ext cx="1406106" cy="1406106"/>
          </a:xfrm>
          <a:prstGeom prst="rect">
            <a:avLst/>
          </a:prstGeom>
        </p:spPr>
      </p:pic>
      <p:sp>
        <p:nvSpPr>
          <p:cNvPr id="8" name="Zástupný symbol päty 1"/>
          <p:cNvSpPr>
            <a:spLocks noGrp="1"/>
          </p:cNvSpPr>
          <p:nvPr>
            <p:ph type="ftr" sz="quarter" idx="11"/>
          </p:nvPr>
        </p:nvSpPr>
        <p:spPr>
          <a:xfrm>
            <a:off x="4648200" y="6382443"/>
            <a:ext cx="2895600" cy="365125"/>
          </a:xfrm>
        </p:spPr>
        <p:txBody>
          <a:bodyPr/>
          <a:lstStyle/>
          <a:p>
            <a:fld id="{1F111452-3F39-4ECE-AEEB-6F705EFD4E20}" type="slidenum">
              <a:rPr lang="sk-SK" smtClean="0"/>
              <a:t>22</a:t>
            </a:fld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700216" y="257064"/>
            <a:ext cx="4961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Duálne vzdelávanie v ZWL Slovakia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700216" y="1449850"/>
            <a:ext cx="10839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pPr algn="ctr"/>
            <a:r>
              <a:rPr lang="sk-SK" sz="2400" b="1" dirty="0">
                <a:solidFill>
                  <a:srgbClr val="1B3F93"/>
                </a:solidFill>
              </a:rPr>
              <a:t> </a:t>
            </a:r>
          </a:p>
          <a:p>
            <a:pPr algn="ctr"/>
            <a:endParaRPr lang="sk-SK" sz="2400" b="1" dirty="0">
              <a:solidFill>
                <a:srgbClr val="1B3F93"/>
              </a:solidFill>
            </a:endParaRPr>
          </a:p>
        </p:txBody>
      </p:sp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488" y="1725605"/>
            <a:ext cx="6879024" cy="3745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46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12192000" cy="1173896"/>
          </a:xfrm>
          <a:prstGeom prst="rect">
            <a:avLst/>
          </a:prstGeom>
          <a:gradFill flip="none" rotWithShape="1">
            <a:gsLst>
              <a:gs pos="0">
                <a:srgbClr val="1C4B90"/>
              </a:gs>
              <a:gs pos="83000">
                <a:schemeClr val="accent1">
                  <a:tint val="44500"/>
                  <a:satMod val="160000"/>
                  <a:alpha val="0"/>
                </a:schemeClr>
              </a:gs>
              <a:gs pos="79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16637"/>
            <a:ext cx="2315748" cy="496739"/>
          </a:xfrm>
          <a:prstGeom prst="rect">
            <a:avLst/>
          </a:prstGeom>
        </p:spPr>
      </p:pic>
      <p:cxnSp>
        <p:nvCxnSpPr>
          <p:cNvPr id="4" name="Rovná spojnica 3"/>
          <p:cNvCxnSpPr/>
          <p:nvPr/>
        </p:nvCxnSpPr>
        <p:spPr>
          <a:xfrm flipH="1" flipV="1">
            <a:off x="0" y="6264063"/>
            <a:ext cx="12192000" cy="52574"/>
          </a:xfrm>
          <a:prstGeom prst="line">
            <a:avLst/>
          </a:prstGeom>
          <a:ln>
            <a:solidFill>
              <a:srgbClr val="1C4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785" y="43744"/>
            <a:ext cx="1406106" cy="1406106"/>
          </a:xfrm>
          <a:prstGeom prst="rect">
            <a:avLst/>
          </a:prstGeom>
        </p:spPr>
      </p:pic>
      <p:sp>
        <p:nvSpPr>
          <p:cNvPr id="8" name="Zástupný symbol päty 1"/>
          <p:cNvSpPr>
            <a:spLocks noGrp="1"/>
          </p:cNvSpPr>
          <p:nvPr>
            <p:ph type="ftr" sz="quarter" idx="11"/>
          </p:nvPr>
        </p:nvSpPr>
        <p:spPr>
          <a:xfrm>
            <a:off x="4648200" y="6382443"/>
            <a:ext cx="2895600" cy="365125"/>
          </a:xfrm>
        </p:spPr>
        <p:txBody>
          <a:bodyPr/>
          <a:lstStyle/>
          <a:p>
            <a:fld id="{1F111452-3F39-4ECE-AEEB-6F705EFD4E20}" type="slidenum">
              <a:rPr lang="sk-SK" smtClean="0"/>
              <a:t>23</a:t>
            </a:fld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700216" y="257064"/>
            <a:ext cx="4961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Duálne vzdelávanie v ZWL Slovakia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700216" y="1449850"/>
            <a:ext cx="10839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pPr algn="ctr"/>
            <a:r>
              <a:rPr lang="sk-SK" sz="2400" b="1" dirty="0">
                <a:solidFill>
                  <a:srgbClr val="1B3F93"/>
                </a:solidFill>
              </a:rPr>
              <a:t> </a:t>
            </a:r>
          </a:p>
          <a:p>
            <a:pPr algn="ctr"/>
            <a:endParaRPr lang="sk-SK" sz="2400" b="1" dirty="0">
              <a:solidFill>
                <a:srgbClr val="1B3F93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823796" y="2025686"/>
            <a:ext cx="96761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sk-SK" sz="2400" b="1" dirty="0">
              <a:solidFill>
                <a:srgbClr val="1B3F93"/>
              </a:solidFill>
            </a:endParaRPr>
          </a:p>
          <a:p>
            <a:pPr algn="ctr">
              <a:spcBef>
                <a:spcPts val="2400"/>
              </a:spcBef>
            </a:pPr>
            <a:r>
              <a:rPr lang="sk-SK" altLang="sk-SK" sz="4800" b="1" dirty="0">
                <a:solidFill>
                  <a:srgbClr val="1B3F93"/>
                </a:solidFill>
              </a:rPr>
              <a:t>KTO SI MYSLÍ, ŽE JE DOBRÝ, </a:t>
            </a:r>
          </a:p>
          <a:p>
            <a:pPr algn="ctr">
              <a:spcBef>
                <a:spcPts val="2400"/>
              </a:spcBef>
            </a:pPr>
            <a:r>
              <a:rPr lang="sk-SK" altLang="sk-SK" sz="4800" b="1" dirty="0">
                <a:solidFill>
                  <a:srgbClr val="1B3F93"/>
                </a:solidFill>
              </a:rPr>
              <a:t>PRESTÁVA SA SNAŽIŤ BYŤ LEPŠÍM.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pPr algn="ctr"/>
            <a:r>
              <a:rPr lang="sk-SK" sz="2400" b="1" dirty="0">
                <a:solidFill>
                  <a:srgbClr val="1B3F93"/>
                </a:solidFill>
              </a:rPr>
              <a:t> </a:t>
            </a:r>
          </a:p>
          <a:p>
            <a:pPr algn="ctr"/>
            <a:endParaRPr lang="sk-SK" sz="2400" b="1" dirty="0">
              <a:solidFill>
                <a:srgbClr val="1B3F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75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2780928"/>
            <a:ext cx="12192000" cy="1173896"/>
          </a:xfrm>
          <a:prstGeom prst="rect">
            <a:avLst/>
          </a:prstGeom>
          <a:gradFill flip="none" rotWithShape="1">
            <a:gsLst>
              <a:gs pos="0">
                <a:srgbClr val="1C4B90"/>
              </a:gs>
              <a:gs pos="83000">
                <a:schemeClr val="accent1">
                  <a:tint val="44500"/>
                  <a:satMod val="160000"/>
                  <a:alpha val="0"/>
                </a:schemeClr>
              </a:gs>
              <a:gs pos="79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343" y="2436168"/>
            <a:ext cx="1863414" cy="1863414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4950702" y="2890821"/>
            <a:ext cx="4790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800" b="1" dirty="0">
                <a:solidFill>
                  <a:srgbClr val="1B3F93"/>
                </a:solidFill>
              </a:rPr>
              <a:t>Ďakujeme za pozornosť</a:t>
            </a:r>
            <a:endParaRPr lang="de-DE" sz="2800" dirty="0">
              <a:solidFill>
                <a:srgbClr val="1B3F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34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12192000" cy="1173896"/>
          </a:xfrm>
          <a:prstGeom prst="rect">
            <a:avLst/>
          </a:prstGeom>
          <a:gradFill flip="none" rotWithShape="1">
            <a:gsLst>
              <a:gs pos="0">
                <a:srgbClr val="1C4B90"/>
              </a:gs>
              <a:gs pos="83000">
                <a:schemeClr val="accent1">
                  <a:tint val="44500"/>
                  <a:satMod val="160000"/>
                  <a:alpha val="0"/>
                </a:schemeClr>
              </a:gs>
              <a:gs pos="79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16637"/>
            <a:ext cx="2315748" cy="496739"/>
          </a:xfrm>
          <a:prstGeom prst="rect">
            <a:avLst/>
          </a:prstGeom>
        </p:spPr>
      </p:pic>
      <p:cxnSp>
        <p:nvCxnSpPr>
          <p:cNvPr id="4" name="Rovná spojnica 3"/>
          <p:cNvCxnSpPr/>
          <p:nvPr/>
        </p:nvCxnSpPr>
        <p:spPr>
          <a:xfrm flipH="1" flipV="1">
            <a:off x="0" y="6264063"/>
            <a:ext cx="12192000" cy="52574"/>
          </a:xfrm>
          <a:prstGeom prst="line">
            <a:avLst/>
          </a:prstGeom>
          <a:ln>
            <a:solidFill>
              <a:srgbClr val="1C4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785" y="43744"/>
            <a:ext cx="1406106" cy="1406106"/>
          </a:xfrm>
          <a:prstGeom prst="rect">
            <a:avLst/>
          </a:prstGeom>
        </p:spPr>
      </p:pic>
      <p:sp>
        <p:nvSpPr>
          <p:cNvPr id="8" name="Zástupný symbol päty 1"/>
          <p:cNvSpPr>
            <a:spLocks noGrp="1"/>
          </p:cNvSpPr>
          <p:nvPr>
            <p:ph type="ftr" sz="quarter" idx="11"/>
          </p:nvPr>
        </p:nvSpPr>
        <p:spPr>
          <a:xfrm>
            <a:off x="4648200" y="6382443"/>
            <a:ext cx="2895600" cy="365125"/>
          </a:xfrm>
        </p:spPr>
        <p:txBody>
          <a:bodyPr/>
          <a:lstStyle/>
          <a:p>
            <a:fld id="{1F111452-3F39-4ECE-AEEB-6F705EFD4E20}" type="slidenum">
              <a:rPr lang="sk-SK" smtClean="0"/>
              <a:t>3</a:t>
            </a:fld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700216" y="1449850"/>
            <a:ext cx="10839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rgbClr val="1B3F93"/>
                </a:solidFill>
              </a:rPr>
              <a:t>Dcérska spoločnosť firmy NZWL – </a:t>
            </a:r>
            <a:r>
              <a:rPr lang="sk-SK" sz="2400" b="1" dirty="0" err="1">
                <a:solidFill>
                  <a:srgbClr val="1B3F93"/>
                </a:solidFill>
              </a:rPr>
              <a:t>Neue</a:t>
            </a:r>
            <a:r>
              <a:rPr lang="sk-SK" sz="2400" b="1" dirty="0">
                <a:solidFill>
                  <a:srgbClr val="1B3F93"/>
                </a:solidFill>
              </a:rPr>
              <a:t> </a:t>
            </a:r>
            <a:r>
              <a:rPr lang="sk-SK" sz="2400" b="1" dirty="0" err="1">
                <a:solidFill>
                  <a:srgbClr val="1B3F93"/>
                </a:solidFill>
              </a:rPr>
              <a:t>Zahnradwerk</a:t>
            </a:r>
            <a:r>
              <a:rPr lang="sk-SK" sz="2400" b="1" dirty="0">
                <a:solidFill>
                  <a:srgbClr val="1B3F93"/>
                </a:solidFill>
              </a:rPr>
              <a:t> </a:t>
            </a:r>
            <a:r>
              <a:rPr lang="sk-SK" sz="2400" b="1" dirty="0" err="1">
                <a:solidFill>
                  <a:srgbClr val="1B3F93"/>
                </a:solidFill>
              </a:rPr>
              <a:t>Leipzig</a:t>
            </a:r>
            <a:r>
              <a:rPr lang="sk-SK" sz="2400" b="1" dirty="0">
                <a:solidFill>
                  <a:srgbClr val="1B3F93"/>
                </a:solidFill>
              </a:rPr>
              <a:t> </a:t>
            </a:r>
            <a:r>
              <a:rPr lang="sk-SK" sz="2400" b="1" dirty="0" err="1">
                <a:solidFill>
                  <a:srgbClr val="1B3F93"/>
                </a:solidFill>
              </a:rPr>
              <a:t>GmbH</a:t>
            </a:r>
            <a:r>
              <a:rPr lang="sk-SK" sz="2400" b="1" dirty="0">
                <a:solidFill>
                  <a:srgbClr val="1B3F93"/>
                </a:solidFill>
              </a:rPr>
              <a:t> so zastúpením v 3 krajinách</a:t>
            </a:r>
          </a:p>
          <a:p>
            <a:pPr algn="ctr"/>
            <a:r>
              <a:rPr lang="sk-SK" sz="2400" b="1" dirty="0">
                <a:solidFill>
                  <a:srgbClr val="1B3F93"/>
                </a:solidFill>
              </a:rPr>
              <a:t> </a:t>
            </a:r>
          </a:p>
          <a:p>
            <a:pPr algn="ctr"/>
            <a:endParaRPr lang="sk-SK" sz="2400" b="1" dirty="0">
              <a:solidFill>
                <a:srgbClr val="1B3F93"/>
              </a:solidFill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700216" y="245627"/>
            <a:ext cx="4961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Kto sme?</a:t>
            </a:r>
            <a:endParaRPr lang="de-DE" sz="2400" b="1" dirty="0">
              <a:solidFill>
                <a:schemeClr val="bg1"/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78" y="2587384"/>
            <a:ext cx="8011643" cy="34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53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12192000" cy="1173896"/>
          </a:xfrm>
          <a:prstGeom prst="rect">
            <a:avLst/>
          </a:prstGeom>
          <a:gradFill flip="none" rotWithShape="1">
            <a:gsLst>
              <a:gs pos="0">
                <a:srgbClr val="1C4B90"/>
              </a:gs>
              <a:gs pos="83000">
                <a:schemeClr val="accent1">
                  <a:tint val="44500"/>
                  <a:satMod val="160000"/>
                  <a:alpha val="0"/>
                </a:schemeClr>
              </a:gs>
              <a:gs pos="79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16637"/>
            <a:ext cx="2315748" cy="496739"/>
          </a:xfrm>
          <a:prstGeom prst="rect">
            <a:avLst/>
          </a:prstGeom>
        </p:spPr>
      </p:pic>
      <p:cxnSp>
        <p:nvCxnSpPr>
          <p:cNvPr id="4" name="Rovná spojnica 3"/>
          <p:cNvCxnSpPr/>
          <p:nvPr/>
        </p:nvCxnSpPr>
        <p:spPr>
          <a:xfrm flipH="1" flipV="1">
            <a:off x="0" y="6264063"/>
            <a:ext cx="12192000" cy="52574"/>
          </a:xfrm>
          <a:prstGeom prst="line">
            <a:avLst/>
          </a:prstGeom>
          <a:ln>
            <a:solidFill>
              <a:srgbClr val="1C4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785" y="43744"/>
            <a:ext cx="1406106" cy="1406106"/>
          </a:xfrm>
          <a:prstGeom prst="rect">
            <a:avLst/>
          </a:prstGeom>
        </p:spPr>
      </p:pic>
      <p:sp>
        <p:nvSpPr>
          <p:cNvPr id="8" name="Zástupný symbol päty 1"/>
          <p:cNvSpPr>
            <a:spLocks noGrp="1"/>
          </p:cNvSpPr>
          <p:nvPr>
            <p:ph type="ftr" sz="quarter" idx="11"/>
          </p:nvPr>
        </p:nvSpPr>
        <p:spPr>
          <a:xfrm>
            <a:off x="4648200" y="6382443"/>
            <a:ext cx="2895600" cy="365125"/>
          </a:xfrm>
        </p:spPr>
        <p:txBody>
          <a:bodyPr/>
          <a:lstStyle/>
          <a:p>
            <a:fld id="{1F111452-3F39-4ECE-AEEB-6F705EFD4E20}" type="slidenum">
              <a:rPr lang="sk-SK" smtClean="0"/>
              <a:t>4</a:t>
            </a:fld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700216" y="1449850"/>
            <a:ext cx="1083936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rgbClr val="1B3F93"/>
                </a:solidFill>
              </a:rPr>
              <a:t>Hotové automobilové komponenty pripravené pre montáž do sústav alebo polotovary pre ďalšie spracovanie (u zákazníka alebo u materskej firmy)</a:t>
            </a:r>
          </a:p>
          <a:p>
            <a:endParaRPr lang="sk-SK" sz="2400" b="1" dirty="0">
              <a:solidFill>
                <a:srgbClr val="1B3F9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rgbClr val="1B3F93"/>
                </a:solidFill>
              </a:rPr>
              <a:t>Aktuálne celkovo 42 produktov v 6 typových radách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b="1" dirty="0">
              <a:solidFill>
                <a:srgbClr val="1B3F9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rgbClr val="1B3F93"/>
                </a:solidFill>
              </a:rPr>
              <a:t>V rámci typovej rady sú súčiastky veľkostne a tvarovo odlišné na základe výsledného použitia (prevodovky pre motory s nižším, stredným alebo vyšším výkonom)</a:t>
            </a:r>
            <a:endParaRPr lang="de-DE" sz="2400" b="1" dirty="0">
              <a:solidFill>
                <a:srgbClr val="1B3F93"/>
              </a:solidFill>
            </a:endParaRPr>
          </a:p>
          <a:p>
            <a:endParaRPr lang="de-DE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pPr algn="ctr"/>
            <a:r>
              <a:rPr lang="sk-SK" sz="2400" b="1" dirty="0">
                <a:solidFill>
                  <a:srgbClr val="1B3F93"/>
                </a:solidFill>
              </a:rPr>
              <a:t> </a:t>
            </a:r>
          </a:p>
          <a:p>
            <a:pPr algn="ctr"/>
            <a:endParaRPr lang="sk-SK" sz="2400" b="1" dirty="0">
              <a:solidFill>
                <a:srgbClr val="1B3F93"/>
              </a:solidFill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700216" y="245627"/>
            <a:ext cx="4961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Čo vyrábame?</a:t>
            </a:r>
            <a:endParaRPr lang="de-DE" sz="2400" b="1" dirty="0">
              <a:solidFill>
                <a:schemeClr val="bg1"/>
              </a:solidFill>
            </a:endParaRPr>
          </a:p>
        </p:txBody>
      </p:sp>
      <p:pic>
        <p:nvPicPr>
          <p:cNvPr id="17" name="Picture 3" descr="C:\Users\moravcik\Documents\Exkurzia - Prezentácia\d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741" y="4483325"/>
            <a:ext cx="3096518" cy="174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73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12192000" cy="1173896"/>
          </a:xfrm>
          <a:prstGeom prst="rect">
            <a:avLst/>
          </a:prstGeom>
          <a:gradFill flip="none" rotWithShape="1">
            <a:gsLst>
              <a:gs pos="0">
                <a:srgbClr val="1C4B90"/>
              </a:gs>
              <a:gs pos="83000">
                <a:schemeClr val="accent1">
                  <a:tint val="44500"/>
                  <a:satMod val="160000"/>
                  <a:alpha val="0"/>
                </a:schemeClr>
              </a:gs>
              <a:gs pos="79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16637"/>
            <a:ext cx="2315748" cy="496739"/>
          </a:xfrm>
          <a:prstGeom prst="rect">
            <a:avLst/>
          </a:prstGeom>
        </p:spPr>
      </p:pic>
      <p:cxnSp>
        <p:nvCxnSpPr>
          <p:cNvPr id="4" name="Rovná spojnica 3"/>
          <p:cNvCxnSpPr/>
          <p:nvPr/>
        </p:nvCxnSpPr>
        <p:spPr>
          <a:xfrm flipH="1" flipV="1">
            <a:off x="0" y="6264063"/>
            <a:ext cx="12192000" cy="52574"/>
          </a:xfrm>
          <a:prstGeom prst="line">
            <a:avLst/>
          </a:prstGeom>
          <a:ln>
            <a:solidFill>
              <a:srgbClr val="1C4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785" y="43744"/>
            <a:ext cx="1406106" cy="1406106"/>
          </a:xfrm>
          <a:prstGeom prst="rect">
            <a:avLst/>
          </a:prstGeom>
        </p:spPr>
      </p:pic>
      <p:sp>
        <p:nvSpPr>
          <p:cNvPr id="8" name="Zástupný symbol päty 1"/>
          <p:cNvSpPr>
            <a:spLocks noGrp="1"/>
          </p:cNvSpPr>
          <p:nvPr>
            <p:ph type="ftr" sz="quarter" idx="11"/>
          </p:nvPr>
        </p:nvSpPr>
        <p:spPr>
          <a:xfrm>
            <a:off x="4648200" y="6382443"/>
            <a:ext cx="2895600" cy="365125"/>
          </a:xfrm>
        </p:spPr>
        <p:txBody>
          <a:bodyPr/>
          <a:lstStyle/>
          <a:p>
            <a:fld id="{1F111452-3F39-4ECE-AEEB-6F705EFD4E20}" type="slidenum">
              <a:rPr lang="sk-SK" smtClean="0"/>
              <a:t>5</a:t>
            </a:fld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700216" y="1449850"/>
            <a:ext cx="108393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k-SK" sz="2400" b="1" dirty="0">
                <a:solidFill>
                  <a:srgbClr val="1B3F93"/>
                </a:solidFill>
              </a:rPr>
              <a:t>Komponenty synchronizácie prevodoviek osobných automobilov</a:t>
            </a:r>
          </a:p>
          <a:p>
            <a:pPr marL="457200" indent="-457200">
              <a:buFont typeface="+mj-lt"/>
              <a:buAutoNum type="arabicPeriod"/>
            </a:pPr>
            <a:endParaRPr lang="de-DE" sz="2400" b="1" dirty="0">
              <a:solidFill>
                <a:srgbClr val="1B3F93"/>
              </a:solidFill>
            </a:endParaRPr>
          </a:p>
          <a:p>
            <a:endParaRPr lang="de-DE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pPr algn="ctr"/>
            <a:r>
              <a:rPr lang="sk-SK" sz="2400" b="1" dirty="0">
                <a:solidFill>
                  <a:srgbClr val="1B3F93"/>
                </a:solidFill>
              </a:rPr>
              <a:t> </a:t>
            </a:r>
          </a:p>
          <a:p>
            <a:pPr algn="ctr"/>
            <a:endParaRPr lang="sk-SK" sz="2400" b="1" dirty="0">
              <a:solidFill>
                <a:srgbClr val="1B3F93"/>
              </a:solidFill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700216" y="245627"/>
            <a:ext cx="4961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Čo vyrábame?</a:t>
            </a:r>
            <a:endParaRPr lang="de-DE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E:\Seminárka\Ilustrácie\DB03_60446_medium_41074f23b767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16" y="2450932"/>
            <a:ext cx="4094096" cy="307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Seminárka\Ilustrácie\rozklad synchronizáci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874" y="2450932"/>
            <a:ext cx="5252181" cy="324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314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12192000" cy="1173896"/>
          </a:xfrm>
          <a:prstGeom prst="rect">
            <a:avLst/>
          </a:prstGeom>
          <a:gradFill flip="none" rotWithShape="1">
            <a:gsLst>
              <a:gs pos="0">
                <a:srgbClr val="1C4B90"/>
              </a:gs>
              <a:gs pos="83000">
                <a:schemeClr val="accent1">
                  <a:tint val="44500"/>
                  <a:satMod val="160000"/>
                  <a:alpha val="0"/>
                </a:schemeClr>
              </a:gs>
              <a:gs pos="79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16637"/>
            <a:ext cx="2315748" cy="496739"/>
          </a:xfrm>
          <a:prstGeom prst="rect">
            <a:avLst/>
          </a:prstGeom>
        </p:spPr>
      </p:pic>
      <p:cxnSp>
        <p:nvCxnSpPr>
          <p:cNvPr id="4" name="Rovná spojnica 3"/>
          <p:cNvCxnSpPr/>
          <p:nvPr/>
        </p:nvCxnSpPr>
        <p:spPr>
          <a:xfrm flipH="1" flipV="1">
            <a:off x="0" y="6264063"/>
            <a:ext cx="12192000" cy="52574"/>
          </a:xfrm>
          <a:prstGeom prst="line">
            <a:avLst/>
          </a:prstGeom>
          <a:ln>
            <a:solidFill>
              <a:srgbClr val="1C4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785" y="43744"/>
            <a:ext cx="1406106" cy="1406106"/>
          </a:xfrm>
          <a:prstGeom prst="rect">
            <a:avLst/>
          </a:prstGeom>
        </p:spPr>
      </p:pic>
      <p:sp>
        <p:nvSpPr>
          <p:cNvPr id="8" name="Zástupný symbol päty 1"/>
          <p:cNvSpPr>
            <a:spLocks noGrp="1"/>
          </p:cNvSpPr>
          <p:nvPr>
            <p:ph type="ftr" sz="quarter" idx="11"/>
          </p:nvPr>
        </p:nvSpPr>
        <p:spPr>
          <a:xfrm>
            <a:off x="4648200" y="6382443"/>
            <a:ext cx="2895600" cy="365125"/>
          </a:xfrm>
        </p:spPr>
        <p:txBody>
          <a:bodyPr/>
          <a:lstStyle/>
          <a:p>
            <a:fld id="{1F111452-3F39-4ECE-AEEB-6F705EFD4E20}" type="slidenum">
              <a:rPr lang="sk-SK" smtClean="0"/>
              <a:t>6</a:t>
            </a:fld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700216" y="1449850"/>
            <a:ext cx="108393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sk-SK" sz="2400" b="1" dirty="0">
                <a:solidFill>
                  <a:srgbClr val="1B3F93"/>
                </a:solidFill>
              </a:rPr>
              <a:t>Náboje hnaných hriadeľov dvoj-spojkovej prevodovky</a:t>
            </a:r>
          </a:p>
          <a:p>
            <a:pPr marL="457200" indent="-457200">
              <a:buFont typeface="+mj-lt"/>
              <a:buAutoNum type="arabicPeriod" startAt="2"/>
            </a:pPr>
            <a:endParaRPr lang="de-DE" sz="2400" b="1" dirty="0">
              <a:solidFill>
                <a:srgbClr val="1B3F93"/>
              </a:solidFill>
            </a:endParaRPr>
          </a:p>
          <a:p>
            <a:endParaRPr lang="de-DE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pPr algn="ctr"/>
            <a:r>
              <a:rPr lang="sk-SK" sz="2400" b="1" dirty="0">
                <a:solidFill>
                  <a:srgbClr val="1B3F93"/>
                </a:solidFill>
              </a:rPr>
              <a:t> </a:t>
            </a:r>
          </a:p>
          <a:p>
            <a:pPr algn="ctr"/>
            <a:endParaRPr lang="sk-SK" sz="2400" b="1" dirty="0">
              <a:solidFill>
                <a:srgbClr val="1B3F93"/>
              </a:solidFill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700216" y="245627"/>
            <a:ext cx="4961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Čo vyrábame?</a:t>
            </a:r>
            <a:endParaRPr lang="de-DE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E:\Seminárka\Ilustrácie\dsg štruktú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53" y="1948671"/>
            <a:ext cx="4506983" cy="407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182" y="2844665"/>
            <a:ext cx="2809875" cy="235112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28" y="2844665"/>
            <a:ext cx="2730805" cy="23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40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12192000" cy="1173896"/>
          </a:xfrm>
          <a:prstGeom prst="rect">
            <a:avLst/>
          </a:prstGeom>
          <a:gradFill flip="none" rotWithShape="1">
            <a:gsLst>
              <a:gs pos="0">
                <a:srgbClr val="1C4B90"/>
              </a:gs>
              <a:gs pos="83000">
                <a:schemeClr val="accent1">
                  <a:tint val="44500"/>
                  <a:satMod val="160000"/>
                  <a:alpha val="0"/>
                </a:schemeClr>
              </a:gs>
              <a:gs pos="79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16637"/>
            <a:ext cx="2315748" cy="496739"/>
          </a:xfrm>
          <a:prstGeom prst="rect">
            <a:avLst/>
          </a:prstGeom>
        </p:spPr>
      </p:pic>
      <p:cxnSp>
        <p:nvCxnSpPr>
          <p:cNvPr id="4" name="Rovná spojnica 3"/>
          <p:cNvCxnSpPr/>
          <p:nvPr/>
        </p:nvCxnSpPr>
        <p:spPr>
          <a:xfrm flipH="1" flipV="1">
            <a:off x="0" y="6264063"/>
            <a:ext cx="12192000" cy="52574"/>
          </a:xfrm>
          <a:prstGeom prst="line">
            <a:avLst/>
          </a:prstGeom>
          <a:ln>
            <a:solidFill>
              <a:srgbClr val="1C4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785" y="43744"/>
            <a:ext cx="1406106" cy="1406106"/>
          </a:xfrm>
          <a:prstGeom prst="rect">
            <a:avLst/>
          </a:prstGeom>
        </p:spPr>
      </p:pic>
      <p:sp>
        <p:nvSpPr>
          <p:cNvPr id="8" name="Zástupný symbol päty 1"/>
          <p:cNvSpPr>
            <a:spLocks noGrp="1"/>
          </p:cNvSpPr>
          <p:nvPr>
            <p:ph type="ftr" sz="quarter" idx="11"/>
          </p:nvPr>
        </p:nvSpPr>
        <p:spPr>
          <a:xfrm>
            <a:off x="4648200" y="6382443"/>
            <a:ext cx="2895600" cy="365125"/>
          </a:xfrm>
        </p:spPr>
        <p:txBody>
          <a:bodyPr/>
          <a:lstStyle/>
          <a:p>
            <a:fld id="{1F111452-3F39-4ECE-AEEB-6F705EFD4E20}" type="slidenum">
              <a:rPr lang="sk-SK" smtClean="0"/>
              <a:t>7</a:t>
            </a:fld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700216" y="1449850"/>
            <a:ext cx="108393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sk-SK" sz="2400" b="1" dirty="0">
                <a:solidFill>
                  <a:srgbClr val="1B3F93"/>
                </a:solidFill>
              </a:rPr>
              <a:t>Hnacie koleso rozvodov pre motory V6 a V8</a:t>
            </a:r>
          </a:p>
          <a:p>
            <a:pPr marL="457200" indent="-457200">
              <a:buFont typeface="+mj-lt"/>
              <a:buAutoNum type="arabicPeriod" startAt="3"/>
            </a:pPr>
            <a:endParaRPr lang="de-DE" sz="2400" b="1" dirty="0">
              <a:solidFill>
                <a:srgbClr val="1B3F93"/>
              </a:solidFill>
            </a:endParaRPr>
          </a:p>
          <a:p>
            <a:endParaRPr lang="de-DE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pPr algn="ctr"/>
            <a:r>
              <a:rPr lang="sk-SK" sz="2400" b="1" dirty="0">
                <a:solidFill>
                  <a:srgbClr val="1B3F93"/>
                </a:solidFill>
              </a:rPr>
              <a:t> </a:t>
            </a:r>
          </a:p>
          <a:p>
            <a:pPr algn="ctr"/>
            <a:endParaRPr lang="sk-SK" sz="2400" b="1" dirty="0">
              <a:solidFill>
                <a:srgbClr val="1B3F93"/>
              </a:solidFill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700216" y="245627"/>
            <a:ext cx="4961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Čo vyrábame?</a:t>
            </a:r>
            <a:endParaRPr lang="de-DE" sz="2400" b="1" dirty="0">
              <a:solidFill>
                <a:schemeClr val="bg1"/>
              </a:solidFill>
            </a:endParaRPr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5" t="1519" r="21303"/>
          <a:stretch/>
        </p:blipFill>
        <p:spPr>
          <a:xfrm>
            <a:off x="264920" y="1974078"/>
            <a:ext cx="4025070" cy="4199847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90" y="4041602"/>
            <a:ext cx="2315584" cy="1620910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90" y="2358251"/>
            <a:ext cx="2315584" cy="1571677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126" y="2411398"/>
            <a:ext cx="3315669" cy="326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94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12192000" cy="1173896"/>
          </a:xfrm>
          <a:prstGeom prst="rect">
            <a:avLst/>
          </a:prstGeom>
          <a:gradFill flip="none" rotWithShape="1">
            <a:gsLst>
              <a:gs pos="0">
                <a:srgbClr val="1C4B90"/>
              </a:gs>
              <a:gs pos="83000">
                <a:schemeClr val="accent1">
                  <a:tint val="44500"/>
                  <a:satMod val="160000"/>
                  <a:alpha val="0"/>
                </a:schemeClr>
              </a:gs>
              <a:gs pos="79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16637"/>
            <a:ext cx="2315748" cy="496739"/>
          </a:xfrm>
          <a:prstGeom prst="rect">
            <a:avLst/>
          </a:prstGeom>
        </p:spPr>
      </p:pic>
      <p:cxnSp>
        <p:nvCxnSpPr>
          <p:cNvPr id="4" name="Rovná spojnica 3"/>
          <p:cNvCxnSpPr/>
          <p:nvPr/>
        </p:nvCxnSpPr>
        <p:spPr>
          <a:xfrm flipH="1" flipV="1">
            <a:off x="0" y="6264063"/>
            <a:ext cx="12192000" cy="52574"/>
          </a:xfrm>
          <a:prstGeom prst="line">
            <a:avLst/>
          </a:prstGeom>
          <a:ln>
            <a:solidFill>
              <a:srgbClr val="1C4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785" y="43744"/>
            <a:ext cx="1406106" cy="1406106"/>
          </a:xfrm>
          <a:prstGeom prst="rect">
            <a:avLst/>
          </a:prstGeom>
        </p:spPr>
      </p:pic>
      <p:sp>
        <p:nvSpPr>
          <p:cNvPr id="8" name="Zástupný symbol päty 1"/>
          <p:cNvSpPr>
            <a:spLocks noGrp="1"/>
          </p:cNvSpPr>
          <p:nvPr>
            <p:ph type="ftr" sz="quarter" idx="11"/>
          </p:nvPr>
        </p:nvSpPr>
        <p:spPr>
          <a:xfrm>
            <a:off x="4648200" y="6382443"/>
            <a:ext cx="2895600" cy="365125"/>
          </a:xfrm>
        </p:spPr>
        <p:txBody>
          <a:bodyPr/>
          <a:lstStyle/>
          <a:p>
            <a:fld id="{1F111452-3F39-4ECE-AEEB-6F705EFD4E20}" type="slidenum">
              <a:rPr lang="sk-SK" smtClean="0"/>
              <a:t>8</a:t>
            </a:fld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700216" y="1449850"/>
            <a:ext cx="108393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pPr algn="ctr"/>
            <a:r>
              <a:rPr lang="sk-SK" sz="2400" b="1" dirty="0">
                <a:solidFill>
                  <a:srgbClr val="1B3F93"/>
                </a:solidFill>
                <a:hlinkClick r:id="rId4" action="ppaction://hlinkfile"/>
              </a:rPr>
              <a:t>Produktový prehľad ZWL Slovakia</a:t>
            </a:r>
            <a:endParaRPr lang="sk-SK" sz="2400" b="1" dirty="0">
              <a:solidFill>
                <a:srgbClr val="1B3F93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endParaRPr lang="de-DE" sz="2400" b="1" dirty="0">
              <a:solidFill>
                <a:srgbClr val="1B3F93"/>
              </a:solidFill>
            </a:endParaRPr>
          </a:p>
          <a:p>
            <a:endParaRPr lang="de-DE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pPr algn="ctr"/>
            <a:r>
              <a:rPr lang="sk-SK" sz="2400" b="1" dirty="0">
                <a:solidFill>
                  <a:srgbClr val="1B3F93"/>
                </a:solidFill>
              </a:rPr>
              <a:t> </a:t>
            </a:r>
          </a:p>
          <a:p>
            <a:pPr algn="ctr"/>
            <a:endParaRPr lang="sk-SK" sz="2400" b="1" dirty="0">
              <a:solidFill>
                <a:srgbClr val="1B3F93"/>
              </a:solidFill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700216" y="245627"/>
            <a:ext cx="4961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Čo vyrábame?</a:t>
            </a:r>
            <a:endParaRPr lang="de-D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011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12192000" cy="1173896"/>
          </a:xfrm>
          <a:prstGeom prst="rect">
            <a:avLst/>
          </a:prstGeom>
          <a:gradFill flip="none" rotWithShape="1">
            <a:gsLst>
              <a:gs pos="0">
                <a:srgbClr val="1C4B90"/>
              </a:gs>
              <a:gs pos="83000">
                <a:schemeClr val="accent1">
                  <a:tint val="44500"/>
                  <a:satMod val="160000"/>
                  <a:alpha val="0"/>
                </a:schemeClr>
              </a:gs>
              <a:gs pos="79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16637"/>
            <a:ext cx="2315748" cy="496739"/>
          </a:xfrm>
          <a:prstGeom prst="rect">
            <a:avLst/>
          </a:prstGeom>
        </p:spPr>
      </p:pic>
      <p:cxnSp>
        <p:nvCxnSpPr>
          <p:cNvPr id="4" name="Rovná spojnica 3"/>
          <p:cNvCxnSpPr/>
          <p:nvPr/>
        </p:nvCxnSpPr>
        <p:spPr>
          <a:xfrm flipH="1" flipV="1">
            <a:off x="0" y="6264063"/>
            <a:ext cx="12192000" cy="52574"/>
          </a:xfrm>
          <a:prstGeom prst="line">
            <a:avLst/>
          </a:prstGeom>
          <a:ln>
            <a:solidFill>
              <a:srgbClr val="1C4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785" y="43744"/>
            <a:ext cx="1406106" cy="1406106"/>
          </a:xfrm>
          <a:prstGeom prst="rect">
            <a:avLst/>
          </a:prstGeom>
        </p:spPr>
      </p:pic>
      <p:sp>
        <p:nvSpPr>
          <p:cNvPr id="8" name="Zástupný symbol päty 1"/>
          <p:cNvSpPr>
            <a:spLocks noGrp="1"/>
          </p:cNvSpPr>
          <p:nvPr>
            <p:ph type="ftr" sz="quarter" idx="11"/>
          </p:nvPr>
        </p:nvSpPr>
        <p:spPr>
          <a:xfrm>
            <a:off x="4648200" y="6382443"/>
            <a:ext cx="2895600" cy="365125"/>
          </a:xfrm>
        </p:spPr>
        <p:txBody>
          <a:bodyPr/>
          <a:lstStyle/>
          <a:p>
            <a:fld id="{1F111452-3F39-4ECE-AEEB-6F705EFD4E20}" type="slidenum">
              <a:rPr lang="sk-SK" smtClean="0"/>
              <a:t>9</a:t>
            </a:fld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700216" y="245627"/>
            <a:ext cx="4961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Ako vyrábame?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700216" y="1449850"/>
            <a:ext cx="108393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rgbClr val="1B3F93"/>
                </a:solidFill>
              </a:rPr>
              <a:t>Hlavným zameraním strojárskej výroby v našom podniku je trieskové obrábanie </a:t>
            </a:r>
            <a:br>
              <a:rPr lang="sk-SK" sz="2400" b="1" dirty="0">
                <a:solidFill>
                  <a:srgbClr val="1B3F93"/>
                </a:solidFill>
              </a:rPr>
            </a:br>
            <a:r>
              <a:rPr lang="sk-SK" sz="2400" b="1" dirty="0">
                <a:solidFill>
                  <a:srgbClr val="1B3F93"/>
                </a:solidFill>
              </a:rPr>
              <a:t>z polotovarov vyrobených technológiou zápustkového kovania</a:t>
            </a:r>
          </a:p>
          <a:p>
            <a:endParaRPr lang="sk-SK" sz="2400" b="1" dirty="0">
              <a:solidFill>
                <a:srgbClr val="1B3F9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b="1" dirty="0">
              <a:solidFill>
                <a:srgbClr val="1B3F9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rgbClr val="1B3F93"/>
                </a:solidFill>
              </a:rPr>
              <a:t>Produkty sú opracované v mäkkom stave, odosielané na tepelné spracovanie a pri niektorých výrobkoch dodatočne opracovávané v tvrdom stave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b="1" dirty="0">
              <a:solidFill>
                <a:srgbClr val="1B3F93"/>
              </a:solidFill>
            </a:endParaRPr>
          </a:p>
          <a:p>
            <a:r>
              <a:rPr lang="sk-SK" sz="2400" b="1" dirty="0">
                <a:solidFill>
                  <a:srgbClr val="1B3F93"/>
                </a:solidFill>
              </a:rPr>
              <a:t>Technológie a strojové vybavenie v ZWL Slovakia:</a:t>
            </a:r>
            <a:endParaRPr lang="de-DE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endParaRPr lang="sk-SK" sz="2400" b="1" dirty="0">
              <a:solidFill>
                <a:srgbClr val="1B3F93"/>
              </a:solidFill>
            </a:endParaRPr>
          </a:p>
          <a:p>
            <a:pPr algn="ctr"/>
            <a:r>
              <a:rPr lang="sk-SK" sz="2400" b="1" dirty="0">
                <a:solidFill>
                  <a:srgbClr val="1B3F93"/>
                </a:solidFill>
              </a:rPr>
              <a:t> </a:t>
            </a:r>
          </a:p>
          <a:p>
            <a:pPr algn="ctr"/>
            <a:endParaRPr lang="sk-SK" sz="2400" b="1" dirty="0">
              <a:solidFill>
                <a:srgbClr val="1B3F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1035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2035</TotalTime>
  <Words>650</Words>
  <Application>Microsoft Office PowerPoint</Application>
  <PresentationFormat>Širokouhlá</PresentationFormat>
  <Paragraphs>235</Paragraphs>
  <Slides>24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Daniel Vislocký</dc:creator>
  <cp:lastModifiedBy>a.fabianova</cp:lastModifiedBy>
  <cp:revision>87</cp:revision>
  <dcterms:created xsi:type="dcterms:W3CDTF">2018-10-12T12:00:24Z</dcterms:created>
  <dcterms:modified xsi:type="dcterms:W3CDTF">2021-03-01T19:59:16Z</dcterms:modified>
</cp:coreProperties>
</file>