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57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6" r:id="rId13"/>
    <p:sldId id="271" r:id="rId14"/>
    <p:sldId id="274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FF99FF"/>
    <a:srgbClr val="FFCCFF"/>
    <a:srgbClr val="003399"/>
    <a:srgbClr val="336699"/>
    <a:srgbClr val="008080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47" autoAdjust="0"/>
    <p:restoredTop sz="90929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E6F21FE-57E5-4CF4-A3A5-1296AAF8BCA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2307703A-9E59-4856-8DEC-74B0C726755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4DC3E-D7FB-49F5-9940-DAF65F6FB6C5}" type="slidenum">
              <a:rPr lang="cs-CZ"/>
              <a:pPr/>
              <a:t>1</a:t>
            </a:fld>
            <a:endParaRPr lang="cs-CZ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C2E54-041E-4563-B146-36E0131DD02F}" type="slidenum">
              <a:rPr lang="cs-CZ"/>
              <a:pPr/>
              <a:t>11</a:t>
            </a:fld>
            <a:endParaRPr lang="cs-CZ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826BD-8618-4D25-9CD2-613A58493F72}" type="slidenum">
              <a:rPr lang="cs-CZ"/>
              <a:pPr/>
              <a:t>3</a:t>
            </a:fld>
            <a:endParaRPr lang="cs-CZ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5A23D-03B1-4A0D-8AA2-CE7BEFB44B70}" type="slidenum">
              <a:rPr lang="cs-CZ"/>
              <a:pPr/>
              <a:t>4</a:t>
            </a:fld>
            <a:endParaRPr lang="cs-CZ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09B1C-AC77-4277-BD31-ED06993F1B34}" type="slidenum">
              <a:rPr lang="cs-CZ"/>
              <a:pPr/>
              <a:t>5</a:t>
            </a:fld>
            <a:endParaRPr lang="cs-CZ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CBC4F-7E4E-4E66-AB1A-F629A25967FC}" type="slidenum">
              <a:rPr lang="cs-CZ"/>
              <a:pPr/>
              <a:t>6</a:t>
            </a:fld>
            <a:endParaRPr lang="cs-CZ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1B9B7-9144-409C-94AF-80AB1549FD90}" type="slidenum">
              <a:rPr lang="cs-CZ"/>
              <a:pPr/>
              <a:t>7</a:t>
            </a:fld>
            <a:endParaRPr lang="cs-CZ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B4BB4-B2B0-4847-9D1C-D1CFE8E73035}" type="slidenum">
              <a:rPr lang="cs-CZ"/>
              <a:pPr/>
              <a:t>8</a:t>
            </a:fld>
            <a:endParaRPr lang="cs-CZ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BD7D1-3F53-4A55-8F7A-5C0F5D3AF90E}" type="slidenum">
              <a:rPr lang="cs-CZ"/>
              <a:pPr/>
              <a:t>9</a:t>
            </a:fld>
            <a:endParaRPr lang="cs-CZ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17C8B-1470-4086-AA59-BD13A55B8219}" type="slidenum">
              <a:rPr lang="cs-CZ"/>
              <a:pPr/>
              <a:t>10</a:t>
            </a:fld>
            <a:endParaRPr lang="cs-CZ"/>
          </a:p>
        </p:txBody>
      </p:sp>
      <p:sp>
        <p:nvSpPr>
          <p:cNvPr id="27650" name="Rectangle 2050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kumimoji="1" lang="cs-CZ"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cs-CZ"/>
              <a:t>Klepnutím upravíte styl předlohy nadpisu.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cs-CZ"/>
              <a:t>Klepnutím upravíte styl předlohy podnadpisu.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9D9BDBEA-99FF-4481-BF42-6645AFE0543F}" type="datetime1">
              <a:rPr lang="cs-CZ"/>
              <a:pPr/>
              <a:t>20.3.2020</a:t>
            </a:fld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70668DD-4652-472D-A5FA-D9BED8F9AAD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4DC39-14E1-4B32-8513-CA7D81745E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34B8-4355-4076-AD84-7B564EFBE5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4D5A3-372B-444A-897C-480E14B1D1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C5763-A6E8-42A9-97F3-AA041ED28E4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B58D3-08B3-40F8-BFC2-065B6B49BBE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58282-D0F9-49DC-B787-393F79BA385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7FADC-445C-4584-8085-8D57546CA7F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C33B9-BCE1-4283-946F-3D7590C47B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4C6C-E163-40EF-9296-4D0F671817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264E0-1D90-4306-B067-76A91E447C7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kumimoji="1" lang="cs-CZ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 předlohy nadpisu.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upravíte styly předlohy textu. </a:t>
            </a:r>
          </a:p>
          <a:p>
            <a:pPr lvl="1"/>
            <a:r>
              <a:rPr lang="cs-CZ" smtClean="0"/>
              <a:t>Druhá úroveň 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  <a:p>
            <a:pPr lvl="4"/>
            <a:endParaRPr lang="cs-CZ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2pPr lvl="1">
              <a:defRPr sz="1400">
                <a:latin typeface="+mn-lt"/>
              </a:defRPr>
            </a:lvl2pPr>
          </a:lstStyle>
          <a:p>
            <a:pPr lvl="1"/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9768D72-2872-41BB-B113-85BEA3522070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hdr="0" ftr="0" dt="0"/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51A7BCD1-5E32-44BD-ABE2-9596CC6647E2}" type="datetime1">
              <a:rPr lang="cs-CZ"/>
              <a:pPr/>
              <a:t>20.3.2020</a:t>
            </a:fld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2A17B54-3B17-4A0A-A0F9-5335A8060735}" type="slidenum">
              <a:rPr lang="cs-CZ"/>
              <a:pPr/>
              <a:t>1</a:t>
            </a:fld>
            <a:endParaRPr 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457200"/>
            <a:ext cx="5486400" cy="1066800"/>
          </a:xfrm>
        </p:spPr>
        <p:txBody>
          <a:bodyPr/>
          <a:lstStyle/>
          <a:p>
            <a:r>
              <a:rPr lang="cs-CZ" sz="3600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MYDLÁ A SAPON</a:t>
            </a:r>
            <a:r>
              <a:rPr lang="sk-SK" sz="3600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Á</a:t>
            </a:r>
            <a:r>
              <a:rPr lang="cs-CZ" sz="3600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TY</a:t>
            </a:r>
            <a:r>
              <a:rPr lang="cs-CZ" sz="3600" b="0" i="1">
                <a:latin typeface="Comic Sans MS" pitchFamily="66" charset="0"/>
              </a:rPr>
              <a:t> </a:t>
            </a:r>
            <a:br>
              <a:rPr lang="cs-CZ" sz="3600" b="0" i="1">
                <a:latin typeface="Comic Sans MS" pitchFamily="66" charset="0"/>
              </a:rPr>
            </a:br>
            <a:endParaRPr lang="cs-CZ" sz="3600" b="0" i="1">
              <a:latin typeface="Comic Sans MS" pitchFamily="66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828800"/>
            <a:ext cx="4953000" cy="4648200"/>
          </a:xfrm>
        </p:spPr>
        <p:txBody>
          <a:bodyPr/>
          <a:lstStyle/>
          <a:p>
            <a:pPr algn="ctr"/>
            <a:r>
              <a:rPr lang="cs-CZ">
                <a:solidFill>
                  <a:schemeClr val="bg2"/>
                </a:solidFill>
              </a:rPr>
              <a:t>RNDr. Ľudmila Mošková</a:t>
            </a:r>
          </a:p>
          <a:p>
            <a:pPr algn="ctr"/>
            <a:endParaRPr lang="cs-CZ">
              <a:solidFill>
                <a:schemeClr val="bg2"/>
              </a:solidFill>
            </a:endParaRPr>
          </a:p>
          <a:p>
            <a:pPr algn="ctr"/>
            <a:endParaRPr lang="cs-CZ"/>
          </a:p>
          <a:p>
            <a:pPr algn="ctr"/>
            <a:endParaRPr lang="cs-CZ"/>
          </a:p>
          <a:p>
            <a:pPr algn="ctr"/>
            <a:r>
              <a:rPr lang="cs-CZ">
                <a:solidFill>
                  <a:schemeClr val="folHlink"/>
                </a:solidFill>
              </a:rPr>
              <a:t>CHÉMIA  9.ROČNÍK</a:t>
            </a:r>
          </a:p>
          <a:p>
            <a:pPr algn="ctr"/>
            <a:endParaRPr lang="cs-CZ">
              <a:solidFill>
                <a:schemeClr val="folHlink"/>
              </a:solidFill>
              <a:latin typeface="Arial Narrow" pitchFamily="34" charset="0"/>
            </a:endParaRPr>
          </a:p>
        </p:txBody>
      </p:sp>
      <p:pic>
        <p:nvPicPr>
          <p:cNvPr id="4104" name="Picture 8" descr="C:\Documents and Settings\Ľudmila Mošková\Dokumenty\Obrázky\mydlá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1397000" cy="6378575"/>
          </a:xfrm>
          <a:prstGeom prst="rect">
            <a:avLst/>
          </a:prstGeom>
          <a:noFill/>
        </p:spPr>
      </p:pic>
      <p:pic>
        <p:nvPicPr>
          <p:cNvPr id="4105" name="Picture 9" descr="C:\prezentácia\mydl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792663"/>
            <a:ext cx="2179638" cy="1608137"/>
          </a:xfrm>
          <a:prstGeom prst="rect">
            <a:avLst/>
          </a:prstGeom>
          <a:noFill/>
        </p:spPr>
      </p:pic>
      <p:sp>
        <p:nvSpPr>
          <p:cNvPr id="4107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0960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DDD6-6A1B-43C2-BC30-28228976F973}" type="slidenum">
              <a:rPr lang="cs-CZ"/>
              <a:pPr/>
              <a:t>10</a:t>
            </a:fld>
            <a:endParaRPr lang="cs-CZ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010400" cy="990600"/>
          </a:xfrm>
        </p:spPr>
        <p:txBody>
          <a:bodyPr/>
          <a:lstStyle/>
          <a:p>
            <a:r>
              <a:rPr lang="cs-CZ" sz="2800">
                <a:solidFill>
                  <a:srgbClr val="FFCC00"/>
                </a:solidFill>
              </a:rPr>
              <a:t>Načo sa pridávajú do pracích práškov  enzýmy?</a:t>
            </a:r>
            <a:r>
              <a:rPr lang="cs-CZ" sz="2800">
                <a:solidFill>
                  <a:srgbClr val="FF9966"/>
                </a:solidFill>
              </a:rPr>
              <a:t> 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0010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i="1">
              <a:solidFill>
                <a:srgbClr val="FF99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i="1">
                <a:solidFill>
                  <a:srgbClr val="FFCC00"/>
                </a:solidFill>
                <a:latin typeface="Comic Sans MS" pitchFamily="66" charset="0"/>
              </a:rPr>
              <a:t>Enzýmy sú biokatalyzátory – sú to látky, ktoré štiepia - rozkladajú  iné látky. </a:t>
            </a:r>
          </a:p>
          <a:p>
            <a:pPr algn="just">
              <a:buFont typeface="Wingdings" pitchFamily="2" charset="2"/>
              <a:buNone/>
            </a:pPr>
            <a:r>
              <a:rPr lang="cs-CZ" i="1">
                <a:solidFill>
                  <a:srgbClr val="FF9966"/>
                </a:solidFill>
                <a:latin typeface="Comic Sans MS" pitchFamily="66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cs-CZ" sz="2400">
                <a:solidFill>
                  <a:srgbClr val="FFCC00"/>
                </a:solidFill>
                <a:latin typeface="Comic Sans MS" pitchFamily="66" charset="0"/>
              </a:rPr>
              <a:t>Bioaktívne pracie  prostriedky</a:t>
            </a:r>
            <a:r>
              <a:rPr lang="cs-CZ" sz="2400">
                <a:solidFill>
                  <a:srgbClr val="FF9966"/>
                </a:solidFill>
                <a:latin typeface="Comic Sans MS" pitchFamily="66" charset="0"/>
              </a:rPr>
              <a:t> </a:t>
            </a:r>
            <a:r>
              <a:rPr lang="cs-CZ" sz="2400">
                <a:latin typeface="Comic Sans MS" pitchFamily="66" charset="0"/>
              </a:rPr>
              <a:t>obsahujú enzýmy, ktoré dokážu rozložiť nečistoty  bielkovinového pôvodu     ( krv, kakao, vajcový žĺtok, šťavu z pečeného  mäsa a pod.) Účinnosť enzýmov sa znižuje v zásaditom prostredí, v prítomnosti veľkého množstva bieliacich látok a pri vyššej teplote nad 60°C, preto že sú to bielkoviny. </a:t>
            </a:r>
            <a:endParaRPr lang="cs-CZ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solidFill>
                <a:srgbClr val="FF99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solidFill>
                <a:srgbClr val="FF99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solidFill>
                <a:srgbClr val="FF99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solidFill>
                <a:srgbClr val="FF99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solidFill>
                <a:srgbClr val="FF99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solidFill>
                <a:srgbClr val="FF9966"/>
              </a:solidFill>
              <a:latin typeface="Comic Sans MS" pitchFamily="66" charset="0"/>
            </a:endParaRPr>
          </a:p>
        </p:txBody>
      </p:sp>
      <p:sp>
        <p:nvSpPr>
          <p:cNvPr id="1127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86600" y="60198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27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6019800"/>
            <a:ext cx="457200" cy="457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D947-3646-4057-BBB5-C3690899765D}" type="slidenum">
              <a:rPr lang="cs-CZ"/>
              <a:pPr/>
              <a:t>11</a:t>
            </a:fld>
            <a:endParaRPr lang="cs-CZ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019800" cy="914400"/>
          </a:xfrm>
        </p:spPr>
        <p:txBody>
          <a:bodyPr/>
          <a:lstStyle/>
          <a:p>
            <a:r>
              <a:rPr lang="cs-CZ" sz="2800" i="1">
                <a:solidFill>
                  <a:srgbClr val="FFCC00"/>
                </a:solidFill>
              </a:rPr>
              <a:t>Načo sa pridávajú zmäkčovače vody?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i="1">
                <a:solidFill>
                  <a:srgbClr val="FFCC00"/>
                </a:solidFill>
                <a:latin typeface="Comic Sans MS" pitchFamily="66" charset="0"/>
              </a:rPr>
              <a:t>Zmäkčovače vody</a:t>
            </a:r>
            <a:r>
              <a:rPr lang="cs-CZ" i="1">
                <a:latin typeface="Comic Sans MS" pitchFamily="66" charset="0"/>
              </a:rPr>
              <a:t> sú spravidla sodné soli kyseliny fosforečnej (fosforečnany – „fosfáty“), ktoré časť svojich  Na </a:t>
            </a:r>
            <a:r>
              <a:rPr lang="cs-CZ" i="1" baseline="30000">
                <a:latin typeface="Comic Sans MS" pitchFamily="66" charset="0"/>
              </a:rPr>
              <a:t>+ </a:t>
            </a:r>
            <a:r>
              <a:rPr lang="cs-CZ" i="1">
                <a:latin typeface="Comic Sans MS" pitchFamily="66" charset="0"/>
              </a:rPr>
              <a:t>iónov vymenia za Ca</a:t>
            </a:r>
            <a:r>
              <a:rPr lang="cs-CZ" i="1" baseline="30000">
                <a:latin typeface="Comic Sans MS" pitchFamily="66" charset="0"/>
              </a:rPr>
              <a:t>2+ </a:t>
            </a:r>
            <a:r>
              <a:rPr lang="cs-CZ" i="1">
                <a:latin typeface="Comic Sans MS" pitchFamily="66" charset="0"/>
              </a:rPr>
              <a:t>a Mg</a:t>
            </a:r>
            <a:r>
              <a:rPr lang="cs-CZ" i="1" baseline="30000">
                <a:latin typeface="Comic Sans MS" pitchFamily="66" charset="0"/>
              </a:rPr>
              <a:t>2+</a:t>
            </a:r>
            <a:r>
              <a:rPr lang="cs-CZ" i="1">
                <a:latin typeface="Comic Sans MS" pitchFamily="66" charset="0"/>
              </a:rPr>
              <a:t> ióny z vody.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i="1">
                <a:latin typeface="Arial Narrow" pitchFamily="34" charset="0"/>
              </a:rPr>
              <a:t>Tvrdá voda obsahuje tieto ióny vo forme uhličitanov, ktoré sa usadzujú v podobe vodného kameňa na súčiastkách práčky.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i="1">
                <a:latin typeface="Comic Sans MS" pitchFamily="66" charset="0"/>
              </a:rPr>
              <a:t>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i="1">
                <a:latin typeface="Comic Sans MS" pitchFamily="66" charset="0"/>
              </a:rPr>
              <a:t>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i="1">
                <a:latin typeface="Comic Sans MS" pitchFamily="66" charset="0"/>
              </a:rPr>
              <a:t>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</p:txBody>
      </p:sp>
      <p:pic>
        <p:nvPicPr>
          <p:cNvPr id="12296" name="Picture 8" descr="C:\Documents and Settings\Ľudmila Mošková\Dokumenty\Obrázky\mydlá3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657600"/>
            <a:ext cx="2405062" cy="2447925"/>
          </a:xfrm>
          <a:prstGeom prst="rect">
            <a:avLst/>
          </a:prstGeom>
          <a:noFill/>
        </p:spPr>
      </p:pic>
      <p:pic>
        <p:nvPicPr>
          <p:cNvPr id="12297" name="Picture 9" descr="C:\Documents and Settings\Ľudmila Mošková\Dokumenty\Obrázky\mydlá2e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572000" y="3657600"/>
            <a:ext cx="2462213" cy="2619375"/>
          </a:xfrm>
          <a:prstGeom prst="rect">
            <a:avLst/>
          </a:prstGeom>
          <a:noFill/>
        </p:spPr>
      </p:pic>
      <p:sp>
        <p:nvSpPr>
          <p:cNvPr id="1229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15200" y="60960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29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0960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300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6172200"/>
            <a:ext cx="3810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E214-03A0-4C87-B7E3-618C430F8446}" type="slidenum">
              <a:rPr lang="cs-CZ"/>
              <a:pPr/>
              <a:t>12</a:t>
            </a:fld>
            <a:endParaRPr lang="cs-CZ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467600" cy="1752600"/>
          </a:xfrm>
        </p:spPr>
        <p:txBody>
          <a:bodyPr/>
          <a:lstStyle/>
          <a:p>
            <a:r>
              <a:rPr lang="sk-SK" sz="2800" i="1">
                <a:solidFill>
                  <a:srgbClr val="FFCC00"/>
                </a:solidFill>
              </a:rPr>
              <a:t>Fosforečnany</a:t>
            </a:r>
            <a:r>
              <a:rPr lang="sk-SK" sz="2400" b="0">
                <a:solidFill>
                  <a:srgbClr val="FFCC00"/>
                </a:solidFill>
              </a:rPr>
              <a:t> </a:t>
            </a:r>
            <a:r>
              <a:rPr lang="sk-SK" sz="2400" b="0">
                <a:solidFill>
                  <a:schemeClr val="tx1"/>
                </a:solidFill>
              </a:rPr>
              <a:t>pomáhajú prať a chrániť zariadenie práčky, ale vypustené do odpadových vôd zamorujú rieky, lebo porušujú biologickú rovnováhu vo vode. Umožňujú rásť riasam, ktoré spotrebúvajú kyslík z vody. </a:t>
            </a:r>
            <a:br>
              <a:rPr lang="sk-SK" sz="2400" b="0">
                <a:solidFill>
                  <a:schemeClr val="tx1"/>
                </a:solidFill>
              </a:rPr>
            </a:br>
            <a:endParaRPr lang="sk-SK" sz="2400" b="0">
              <a:solidFill>
                <a:schemeClr val="tx1"/>
              </a:solidFill>
            </a:endParaRPr>
          </a:p>
        </p:txBody>
      </p:sp>
      <p:pic>
        <p:nvPicPr>
          <p:cNvPr id="34821" name="Picture 5" descr="C:\Documents and Settings\Ľudmila Mošková\Dokumenty\Obrázky\mydlá3b.jpg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209800" y="2362200"/>
            <a:ext cx="4800600" cy="3937000"/>
          </a:xfrm>
          <a:prstGeom prst="rect">
            <a:avLst/>
          </a:prstGeom>
          <a:noFill/>
        </p:spPr>
      </p:pic>
      <p:sp>
        <p:nvSpPr>
          <p:cNvPr id="3482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15200" y="6172200"/>
            <a:ext cx="5334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482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17220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482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6172200"/>
            <a:ext cx="381000" cy="457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68ED-C843-45E9-A7FF-B1C85FA8EE6E}" type="slidenum">
              <a:rPr lang="cs-CZ"/>
              <a:pPr/>
              <a:t>13</a:t>
            </a:fld>
            <a:endParaRPr lang="cs-CZ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153400" cy="990600"/>
          </a:xfrm>
        </p:spPr>
        <p:txBody>
          <a:bodyPr/>
          <a:lstStyle/>
          <a:p>
            <a:r>
              <a:rPr lang="sk-SK" sz="2800">
                <a:solidFill>
                  <a:srgbClr val="FF9966"/>
                </a:solidFill>
              </a:rPr>
              <a:t/>
            </a:r>
            <a:br>
              <a:rPr lang="sk-SK" sz="2800">
                <a:solidFill>
                  <a:srgbClr val="FF9966"/>
                </a:solidFill>
              </a:rPr>
            </a:br>
            <a:r>
              <a:rPr lang="sk-SK" sz="2800">
                <a:solidFill>
                  <a:srgbClr val="FF9966"/>
                </a:solidFill>
              </a:rPr>
              <a:t/>
            </a:r>
            <a:br>
              <a:rPr lang="sk-SK" sz="2800">
                <a:solidFill>
                  <a:srgbClr val="FF9966"/>
                </a:solidFill>
              </a:rPr>
            </a:br>
            <a:r>
              <a:rPr lang="sk-SK" sz="2800" i="1">
                <a:solidFill>
                  <a:srgbClr val="FFCC00"/>
                </a:solidFill>
              </a:rPr>
              <a:t>Aký účinok majú bieliace zložky a optické zjasňovače?</a:t>
            </a:r>
            <a:r>
              <a:rPr lang="sk-SK" sz="2800">
                <a:solidFill>
                  <a:srgbClr val="FF9966"/>
                </a:solidFill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077200" cy="49530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sk-SK" i="1">
              <a:solidFill>
                <a:srgbClr val="FF9966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r>
              <a:rPr lang="sk-SK" i="1">
                <a:solidFill>
                  <a:srgbClr val="FFCC00"/>
                </a:solidFill>
                <a:latin typeface="Comic Sans MS" pitchFamily="66" charset="0"/>
              </a:rPr>
              <a:t>Bieliace zložky</a:t>
            </a:r>
            <a:r>
              <a:rPr lang="sk-SK" i="1">
                <a:latin typeface="Comic Sans MS" pitchFamily="66" charset="0"/>
              </a:rPr>
              <a:t> moderných pracích prostriedkov obsahujú silné </a:t>
            </a:r>
            <a:r>
              <a:rPr lang="sk-SK" i="1">
                <a:solidFill>
                  <a:srgbClr val="FFCC00"/>
                </a:solidFill>
                <a:latin typeface="Comic Sans MS" pitchFamily="66" charset="0"/>
              </a:rPr>
              <a:t>oxidovadlo</a:t>
            </a:r>
            <a:r>
              <a:rPr lang="sk-SK" i="1">
                <a:solidFill>
                  <a:srgbClr val="FF9900"/>
                </a:solidFill>
                <a:latin typeface="Comic Sans MS" pitchFamily="66" charset="0"/>
              </a:rPr>
              <a:t>.    </a:t>
            </a:r>
          </a:p>
          <a:p>
            <a:pPr algn="just">
              <a:buFont typeface="Wingdings" pitchFamily="2" charset="2"/>
              <a:buNone/>
            </a:pPr>
            <a:endParaRPr lang="sk-SK" i="1">
              <a:solidFill>
                <a:srgbClr val="FF99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None/>
            </a:pPr>
            <a:r>
              <a:rPr lang="sk-SK" i="1">
                <a:solidFill>
                  <a:srgbClr val="FFCC00"/>
                </a:solidFill>
                <a:latin typeface="Comic Sans MS" pitchFamily="66" charset="0"/>
              </a:rPr>
              <a:t>Jeho úlohou je odfarbiť a zoxidovať farebné škvrny,</a:t>
            </a:r>
            <a:r>
              <a:rPr lang="sk-SK" sz="2400">
                <a:latin typeface="Comic Sans MS" pitchFamily="66" charset="0"/>
              </a:rPr>
              <a:t> napr. z ovocia, čaju, kávy. Ale jeho účinok sa dosiahne až pri teplote nad 60 °C. Vtedy účinnosť enzýmov klesá. </a:t>
            </a:r>
          </a:p>
          <a:p>
            <a:pPr algn="just">
              <a:buFont typeface="Wingdings" pitchFamily="2" charset="2"/>
              <a:buNone/>
            </a:pPr>
            <a:endParaRPr lang="sk-SK" sz="24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sk-SK" sz="24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sk-SK" sz="24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sk-SK" sz="24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sk-SK" i="1">
              <a:latin typeface="Comic Sans MS" pitchFamily="66" charset="0"/>
            </a:endParaRPr>
          </a:p>
        </p:txBody>
      </p:sp>
      <p:sp>
        <p:nvSpPr>
          <p:cNvPr id="3994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629400" y="6096000"/>
            <a:ext cx="5334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4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0960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994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6019800"/>
            <a:ext cx="457200" cy="457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520E-C6CA-4B6C-9D86-3C2426CE68C4}" type="slidenum">
              <a:rPr lang="cs-CZ"/>
              <a:pPr/>
              <a:t>14</a:t>
            </a:fld>
            <a:endParaRPr lang="cs-CZ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8077200" cy="5334000"/>
          </a:xfrm>
        </p:spPr>
        <p:txBody>
          <a:bodyPr/>
          <a:lstStyle/>
          <a:p>
            <a:r>
              <a:rPr lang="sk-SK" sz="3200" i="1">
                <a:solidFill>
                  <a:srgbClr val="FFCC00"/>
                </a:solidFill>
              </a:rPr>
              <a:t>Saponáty</a:t>
            </a:r>
            <a:r>
              <a:rPr lang="sk-SK" sz="3200">
                <a:solidFill>
                  <a:srgbClr val="FFCC00"/>
                </a:solidFill>
              </a:rPr>
              <a:t> </a:t>
            </a:r>
            <a:r>
              <a:rPr lang="sk-SK" sz="3200">
                <a:solidFill>
                  <a:srgbClr val="FF9966"/>
                </a:solidFill>
              </a:rPr>
              <a:t/>
            </a:r>
            <a:br>
              <a:rPr lang="sk-SK" sz="3200">
                <a:solidFill>
                  <a:srgbClr val="FF9966"/>
                </a:solidFill>
              </a:rPr>
            </a:br>
            <a:r>
              <a:rPr lang="sk-SK" sz="2800">
                <a:solidFill>
                  <a:srgbClr val="FF9966"/>
                </a:solidFill>
              </a:rPr>
              <a:t/>
            </a:r>
            <a:br>
              <a:rPr lang="sk-SK" sz="2800">
                <a:solidFill>
                  <a:srgbClr val="FF9966"/>
                </a:solidFill>
              </a:rPr>
            </a:br>
            <a:r>
              <a:rPr lang="sk-SK" sz="2800">
                <a:latin typeface="Comic Sans MS" pitchFamily="66" charset="0"/>
              </a:rPr>
              <a:t>– sú veľmi účinné povrchovo aktívne látky, používané ako</a:t>
            </a:r>
            <a:r>
              <a:rPr lang="sk-SK" sz="2800"/>
              <a:t> </a:t>
            </a:r>
            <a:br>
              <a:rPr lang="sk-SK" sz="2800"/>
            </a:br>
            <a:r>
              <a:rPr lang="sk-SK" sz="2800"/>
              <a:t>                             -  pracie,</a:t>
            </a:r>
            <a:br>
              <a:rPr lang="sk-SK" sz="2800"/>
            </a:br>
            <a:r>
              <a:rPr lang="sk-SK" sz="2800"/>
              <a:t>                             -  namáčacie </a:t>
            </a:r>
            <a:br>
              <a:rPr lang="sk-SK" sz="2800"/>
            </a:br>
            <a:r>
              <a:rPr lang="sk-SK" sz="2800"/>
              <a:t>                             -  čistiace prostriedky.</a:t>
            </a:r>
            <a:br>
              <a:rPr lang="sk-SK" sz="2800"/>
            </a:br>
            <a:r>
              <a:rPr lang="sk-SK" sz="2800"/>
              <a:t>  </a:t>
            </a:r>
            <a:br>
              <a:rPr lang="sk-SK" sz="2800"/>
            </a:br>
            <a:r>
              <a:rPr lang="sk-SK" sz="2800" b="0" i="1">
                <a:solidFill>
                  <a:srgbClr val="FFCC00"/>
                </a:solidFill>
              </a:rPr>
              <a:t>Nevýhody :</a:t>
            </a:r>
            <a:r>
              <a:rPr lang="sk-SK" sz="2800" i="1"/>
              <a:t> </a:t>
            </a:r>
            <a:br>
              <a:rPr lang="sk-SK" sz="2800" i="1"/>
            </a:br>
            <a:r>
              <a:rPr lang="sk-SK" sz="2800" i="1"/>
              <a:t>                   </a:t>
            </a:r>
            <a:r>
              <a:rPr lang="sk-SK" sz="2800" i="1">
                <a:solidFill>
                  <a:schemeClr val="tx1"/>
                </a:solidFill>
              </a:rPr>
              <a:t>- ťažšie sa rozkladajú ako mydlá a tak znečisťujú prírodu,</a:t>
            </a:r>
            <a:br>
              <a:rPr lang="sk-SK" sz="2800" i="1">
                <a:solidFill>
                  <a:schemeClr val="tx1"/>
                </a:solidFill>
              </a:rPr>
            </a:br>
            <a:r>
              <a:rPr lang="sk-SK" sz="2800">
                <a:solidFill>
                  <a:schemeClr val="tx1"/>
                </a:solidFill>
              </a:rPr>
              <a:t>                   - rozkladajú sa len čiastočne a ich odstraňovanie z vody  je náročné. </a:t>
            </a:r>
            <a:br>
              <a:rPr lang="sk-SK" sz="2800">
                <a:solidFill>
                  <a:schemeClr val="tx1"/>
                </a:solidFill>
              </a:rPr>
            </a:br>
            <a:r>
              <a:rPr lang="sk-SK" sz="2800">
                <a:solidFill>
                  <a:schemeClr val="tx1"/>
                </a:solidFill>
              </a:rPr>
              <a:t/>
            </a:r>
            <a:br>
              <a:rPr lang="sk-SK" sz="2800">
                <a:solidFill>
                  <a:schemeClr val="tx1"/>
                </a:solidFill>
              </a:rPr>
            </a:br>
            <a:r>
              <a:rPr lang="sk-SK" sz="2800">
                <a:solidFill>
                  <a:schemeClr val="tx1"/>
                </a:solidFill>
              </a:rPr>
              <a:t>  </a:t>
            </a:r>
            <a:r>
              <a:rPr lang="sk-SK" sz="2800" b="0"/>
              <a:t>Z ekologického hľadiska</a:t>
            </a:r>
            <a:r>
              <a:rPr lang="sk-SK" sz="2800">
                <a:solidFill>
                  <a:schemeClr val="tx1"/>
                </a:solidFill>
              </a:rPr>
              <a:t> treba dať prednosť saponátom bez fosforečnanov.</a:t>
            </a:r>
          </a:p>
        </p:txBody>
      </p:sp>
      <p:sp>
        <p:nvSpPr>
          <p:cNvPr id="48131" name="AutoShape 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019800"/>
            <a:ext cx="6096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813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800" y="6096000"/>
            <a:ext cx="381000" cy="457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0331-B248-49D3-89CB-EB9BE63111D6}" type="slidenum">
              <a:rPr lang="cs-CZ"/>
              <a:pPr/>
              <a:t>15</a:t>
            </a:fld>
            <a:endParaRPr lang="cs-CZ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5638800" cy="1066800"/>
          </a:xfrm>
        </p:spPr>
        <p:txBody>
          <a:bodyPr/>
          <a:lstStyle/>
          <a:p>
            <a:r>
              <a:rPr lang="sk-SK" sz="3200" i="1">
                <a:solidFill>
                  <a:srgbClr val="FFCC00"/>
                </a:solidFill>
              </a:rPr>
              <a:t>Zopakujme nové pojmy: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143000"/>
            <a:ext cx="5105400" cy="5257800"/>
          </a:xfrm>
        </p:spPr>
        <p:txBody>
          <a:bodyPr/>
          <a:lstStyle/>
          <a:p>
            <a:r>
              <a:rPr lang="sk-SK" sz="2400" i="1">
                <a:latin typeface="Comic Sans MS" pitchFamily="66" charset="0"/>
              </a:rPr>
              <a:t>prací prostriedok</a:t>
            </a:r>
          </a:p>
          <a:p>
            <a:r>
              <a:rPr lang="sk-SK" sz="2400" i="1">
                <a:latin typeface="Comic Sans MS" pitchFamily="66" charset="0"/>
              </a:rPr>
              <a:t>mydlá</a:t>
            </a:r>
          </a:p>
          <a:p>
            <a:r>
              <a:rPr lang="sk-SK" sz="2400" i="1">
                <a:latin typeface="Comic Sans MS" pitchFamily="66" charset="0"/>
              </a:rPr>
              <a:t>tenzidy</a:t>
            </a:r>
          </a:p>
          <a:p>
            <a:r>
              <a:rPr lang="sk-SK" sz="2400" i="1">
                <a:latin typeface="Comic Sans MS" pitchFamily="66" charset="0"/>
              </a:rPr>
              <a:t>hydrofilná zložka</a:t>
            </a:r>
          </a:p>
          <a:p>
            <a:r>
              <a:rPr lang="sk-SK" sz="2400" i="1">
                <a:latin typeface="Comic Sans MS" pitchFamily="66" charset="0"/>
              </a:rPr>
              <a:t>hydrofóbna zložka</a:t>
            </a:r>
          </a:p>
          <a:p>
            <a:r>
              <a:rPr lang="sk-SK" sz="2400" i="1">
                <a:latin typeface="Comic Sans MS" pitchFamily="66" charset="0"/>
              </a:rPr>
              <a:t>enzýmy</a:t>
            </a:r>
          </a:p>
          <a:p>
            <a:r>
              <a:rPr lang="sk-SK" sz="2400" i="1">
                <a:latin typeface="Comic Sans MS" pitchFamily="66" charset="0"/>
              </a:rPr>
              <a:t>zmäkčovače vody </a:t>
            </a:r>
          </a:p>
          <a:p>
            <a:r>
              <a:rPr lang="sk-SK" sz="2400" i="1">
                <a:latin typeface="Comic Sans MS" pitchFamily="66" charset="0"/>
              </a:rPr>
              <a:t>bieliace zložky</a:t>
            </a:r>
          </a:p>
          <a:p>
            <a:r>
              <a:rPr lang="sk-SK" sz="2400" i="1">
                <a:latin typeface="Comic Sans MS" pitchFamily="66" charset="0"/>
              </a:rPr>
              <a:t>optické zjasňovače </a:t>
            </a:r>
          </a:p>
          <a:p>
            <a:r>
              <a:rPr lang="sk-SK" sz="2400" i="1">
                <a:latin typeface="Comic Sans MS" pitchFamily="66" charset="0"/>
              </a:rPr>
              <a:t>saponáty </a:t>
            </a:r>
          </a:p>
        </p:txBody>
      </p:sp>
      <p:sp>
        <p:nvSpPr>
          <p:cNvPr id="4096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43800" y="6019800"/>
            <a:ext cx="5334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" y="6019800"/>
            <a:ext cx="381000" cy="457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0921-5FB1-4954-867E-5569780B9606}" type="slidenum">
              <a:rPr lang="cs-CZ"/>
              <a:pPr/>
              <a:t>2</a:t>
            </a:fld>
            <a:endParaRPr lang="cs-CZ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315200" cy="1219200"/>
          </a:xfrm>
        </p:spPr>
        <p:txBody>
          <a:bodyPr/>
          <a:lstStyle/>
          <a:p>
            <a:r>
              <a:rPr lang="sk-SK" sz="3600">
                <a:solidFill>
                  <a:srgbClr val="003399"/>
                </a:solidFill>
              </a:rPr>
              <a:t>Obsah témy</a:t>
            </a:r>
            <a:r>
              <a:rPr lang="sk-SK" sz="3600">
                <a:solidFill>
                  <a:srgbClr val="FF9966"/>
                </a:solidFill>
              </a:rPr>
              <a:t> </a:t>
            </a:r>
            <a:r>
              <a:rPr lang="sk-SK" sz="3600"/>
              <a:t> </a:t>
            </a:r>
            <a:r>
              <a:rPr lang="sk-SK" sz="4000" i="1">
                <a:solidFill>
                  <a:srgbClr val="008080"/>
                </a:solidFill>
                <a:latin typeface="Comic Sans MS" pitchFamily="66" charset="0"/>
              </a:rPr>
              <a:t>Mydlá a saponáty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00200"/>
            <a:ext cx="6477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3" action="ppaction://hlinksldjump" tooltip="Osobná hygiena"/>
              </a:rPr>
              <a:t>Osobná hygiena 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4" action="ppaction://hlinksldjump"/>
              </a:rPr>
              <a:t>Čo je prací prostriedok? 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5" action="ppaction://hlinksldjump" tooltip="Ako vznikajú mydlá?"/>
              </a:rPr>
              <a:t>Ako vznikajú mydlá? 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</a:rPr>
              <a:t> </a:t>
            </a:r>
            <a:r>
              <a:rPr lang="sk-SK" sz="2000">
                <a:latin typeface="Comic Sans MS" pitchFamily="66" charset="0"/>
                <a:hlinkClick r:id="rId6" action="ppaction://hlinksldjump" tooltip="Draselné mydlá"/>
              </a:rPr>
              <a:t>Draselné mydlá 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7" action="ppaction://hlinksldjump"/>
              </a:rPr>
              <a:t>Čo sú tenzidy? 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8" action="ppaction://hlinksldjump" tooltip="Činnosť tenzidov a mydiel"/>
              </a:rPr>
              <a:t>Činnosť tenzidov a mydiel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9" action="ppaction://hlinksldjump"/>
              </a:rPr>
              <a:t>Mechanizmus pôsobenia mydla a tenzidov 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10" action="ppaction://hlinksldjump" tooltip="Na čo sa pridávajú do pracích práškov enzýmy?"/>
              </a:rPr>
              <a:t>Na čo sa pridávajú do pracích práškov enzýmy? 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11" action="ppaction://hlinksldjump" tooltip="Na čo sa pridávajú zmäkčovače vody?"/>
              </a:rPr>
              <a:t>Na čo sa pridávajú zmäkčovače vody? 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12" action="ppaction://hlinksldjump" tooltip="Fosforečnany"/>
              </a:rPr>
              <a:t>Fosforečnany 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13" action="ppaction://hlinksldjump" tooltip="Bieliace zložky a optické zjasňovače"/>
              </a:rPr>
              <a:t>Bieliace zložky a optické zjasňovače </a:t>
            </a: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14" action="ppaction://hlinksldjump" tooltip="Zopakujme nové pojmy"/>
              </a:rPr>
              <a:t>Saponáty </a:t>
            </a:r>
          </a:p>
          <a:p>
            <a:pPr>
              <a:lnSpc>
                <a:spcPct val="90000"/>
              </a:lnSpc>
            </a:pPr>
            <a:r>
              <a:rPr lang="sk-SK" sz="2000">
                <a:latin typeface="Comic Sans MS" pitchFamily="66" charset="0"/>
                <a:hlinkClick r:id="rId14" action="ppaction://hlinksldjump" tooltip="Zopakujme nové pojmy"/>
              </a:rPr>
              <a:t>Zopakujme nové pojmy </a:t>
            </a:r>
            <a:r>
              <a:rPr lang="sk-SK" sz="2000">
                <a:latin typeface="Comic Sans MS" pitchFamily="66" charset="0"/>
              </a:rPr>
              <a:t>                                                    </a:t>
            </a:r>
          </a:p>
          <a:p>
            <a:pPr>
              <a:lnSpc>
                <a:spcPct val="90000"/>
              </a:lnSpc>
            </a:pPr>
            <a:endParaRPr lang="sk-SK" sz="200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sz="2000">
                <a:solidFill>
                  <a:schemeClr val="tx2"/>
                </a:solidFill>
                <a:latin typeface="Comic Sans MS" pitchFamily="66" charset="0"/>
              </a:rPr>
              <a:t>  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18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315200" y="60960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018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0960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6FDD-5C78-46EF-A966-32A1849E2E37}" type="slidenum">
              <a:rPr lang="cs-CZ"/>
              <a:pPr/>
              <a:t>3</a:t>
            </a:fld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3528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cs-CZ"/>
              <a:t>   </a:t>
            </a:r>
            <a:r>
              <a:rPr lang="cs-CZ" sz="2400">
                <a:solidFill>
                  <a:srgbClr val="FFCC00"/>
                </a:solidFill>
              </a:rPr>
              <a:t>Osobná hygiena</a:t>
            </a:r>
            <a:r>
              <a:rPr lang="cs-CZ" sz="2400"/>
              <a:t> patrí medzi základné ľudské potreby. Prvý čistiaci prostriedok, ktorý ľudia použili bola určite voda. Egypťania poznali mydlo už před tisícročiami. Varili tuk so sódou, ktorú získavali z Mŕtveho mora. Dnes si už nevieme náš život predstaviť bez </a:t>
            </a:r>
            <a:r>
              <a:rPr lang="cs-CZ" sz="2400" i="1">
                <a:solidFill>
                  <a:schemeClr val="tx2"/>
                </a:solidFill>
                <a:latin typeface="Comic Sans MS" pitchFamily="66" charset="0"/>
              </a:rPr>
              <a:t>pracích prostriedkov, saponátov, mydiel, šampónov  a kozmetických prípravkov rôzneho druhu.  </a:t>
            </a:r>
          </a:p>
        </p:txBody>
      </p:sp>
      <p:pic>
        <p:nvPicPr>
          <p:cNvPr id="5128" name="Picture 8" descr="C:\prezentácia\myd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"/>
            <a:ext cx="3475038" cy="2563813"/>
          </a:xfrm>
          <a:prstGeom prst="rect">
            <a:avLst/>
          </a:prstGeom>
          <a:noFill/>
        </p:spPr>
      </p:pic>
      <p:sp>
        <p:nvSpPr>
          <p:cNvPr id="512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934200" y="60198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3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0" y="60198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5131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6019800"/>
            <a:ext cx="3810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E60D8-7520-4359-BBE6-820A4BBF69CF}" type="slidenum">
              <a:rPr lang="cs-CZ"/>
              <a:pPr/>
              <a:t>4</a:t>
            </a:fld>
            <a:endParaRPr lang="cs-CZ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5105400" cy="762000"/>
          </a:xfrm>
        </p:spPr>
        <p:txBody>
          <a:bodyPr/>
          <a:lstStyle/>
          <a:p>
            <a:r>
              <a:rPr lang="cs-CZ" sz="3200">
                <a:solidFill>
                  <a:srgbClr val="FFCC00"/>
                </a:solidFill>
              </a:rPr>
              <a:t>Čo je prací prostriedok?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0010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>
                <a:latin typeface="Comic Sans MS" pitchFamily="66" charset="0"/>
              </a:rPr>
              <a:t>   </a:t>
            </a:r>
            <a:r>
              <a:rPr lang="cs-CZ" i="1">
                <a:solidFill>
                  <a:schemeClr val="tx2"/>
                </a:solidFill>
                <a:latin typeface="Comic Sans MS" pitchFamily="66" charset="0"/>
              </a:rPr>
              <a:t>Dnešné pracie prostriedky sú zmesi mydla, tenzidov, enzýmov, optických zosvetľovačov, bieliacich zložiek, parfumov a iných pomocných látok.</a:t>
            </a:r>
          </a:p>
          <a:p>
            <a:pPr>
              <a:buFont typeface="Wingdings" pitchFamily="2" charset="2"/>
              <a:buNone/>
            </a:pPr>
            <a:endParaRPr lang="cs-CZ" i="1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>
                <a:latin typeface="Comic Sans MS" pitchFamily="66" charset="0"/>
              </a:rPr>
              <a:t>   </a:t>
            </a:r>
            <a:r>
              <a:rPr lang="cs-CZ" sz="3200" b="1">
                <a:solidFill>
                  <a:srgbClr val="FFCC00"/>
                </a:solidFill>
                <a:latin typeface="Arial Narrow" pitchFamily="34" charset="0"/>
              </a:rPr>
              <a:t>Čo sú mydlá?</a:t>
            </a:r>
            <a:r>
              <a:rPr lang="cs-CZ" sz="3200" b="1">
                <a:solidFill>
                  <a:srgbClr val="FF9966"/>
                </a:solidFill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cs-CZ" b="1">
                <a:latin typeface="Arial Narrow" pitchFamily="34" charset="0"/>
              </a:rPr>
              <a:t>    </a:t>
            </a:r>
          </a:p>
          <a:p>
            <a:pPr>
              <a:buFont typeface="Wingdings" pitchFamily="2" charset="2"/>
              <a:buNone/>
            </a:pPr>
            <a:r>
              <a:rPr lang="cs-CZ" b="1">
                <a:latin typeface="Arial Narrow" pitchFamily="34" charset="0"/>
              </a:rPr>
              <a:t>    </a:t>
            </a:r>
            <a:r>
              <a:rPr lang="cs-CZ" i="1">
                <a:latin typeface="Comic Sans MS" pitchFamily="66" charset="0"/>
              </a:rPr>
              <a:t>Mydlá</a:t>
            </a:r>
            <a:r>
              <a:rPr lang="cs-CZ">
                <a:latin typeface="Comic Sans MS" pitchFamily="66" charset="0"/>
              </a:rPr>
              <a:t>  </a:t>
            </a:r>
            <a:r>
              <a:rPr lang="cs-CZ" i="1">
                <a:latin typeface="Comic Sans MS" pitchFamily="66" charset="0"/>
              </a:rPr>
              <a:t>sú sodné a draselné soli  mastných kyselín.</a:t>
            </a:r>
            <a:r>
              <a:rPr lang="cs-CZ">
                <a:latin typeface="Comic Sans MS" pitchFamily="66" charset="0"/>
              </a:rPr>
              <a:t>  </a:t>
            </a:r>
          </a:p>
        </p:txBody>
      </p:sp>
      <p:sp>
        <p:nvSpPr>
          <p:cNvPr id="615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86600" y="60198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154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019800"/>
            <a:ext cx="457200" cy="457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C698-DFBF-4ED3-9C86-600335BDE174}" type="slidenum">
              <a:rPr lang="cs-CZ"/>
              <a:pPr/>
              <a:t>5</a:t>
            </a:fld>
            <a:endParaRPr lang="cs-CZ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791200" y="304800"/>
            <a:ext cx="1447800" cy="838200"/>
          </a:xfrm>
        </p:spPr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1534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b="1">
              <a:solidFill>
                <a:srgbClr val="FF9966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3200" b="1">
                <a:solidFill>
                  <a:srgbClr val="FFCC00"/>
                </a:solidFill>
                <a:latin typeface="Arial Narrow" pitchFamily="34" charset="0"/>
              </a:rPr>
              <a:t>Ako vznikajú mydlá?</a:t>
            </a:r>
          </a:p>
          <a:p>
            <a:pPr>
              <a:buFont typeface="Wingdings" pitchFamily="2" charset="2"/>
              <a:buNone/>
            </a:pPr>
            <a:endParaRPr lang="cs-CZ" b="1">
              <a:solidFill>
                <a:srgbClr val="FFCC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b="1"/>
              <a:t>  </a:t>
            </a:r>
            <a:r>
              <a:rPr lang="cs-CZ" i="1">
                <a:solidFill>
                  <a:srgbClr val="FFCC00"/>
                </a:solidFill>
                <a:latin typeface="Comic Sans MS" pitchFamily="66" charset="0"/>
              </a:rPr>
              <a:t>Sodné mydlá</a:t>
            </a:r>
            <a:r>
              <a:rPr lang="cs-CZ" i="1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cs-CZ" i="1">
                <a:solidFill>
                  <a:srgbClr val="FFCC00"/>
                </a:solidFill>
                <a:latin typeface="Comic Sans MS" pitchFamily="66" charset="0"/>
              </a:rPr>
              <a:t>– tvrdé jadrové mydlá</a:t>
            </a:r>
            <a:r>
              <a:rPr lang="cs-CZ" i="1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i="1">
                <a:latin typeface="Comic Sans MS" pitchFamily="66" charset="0"/>
              </a:rPr>
              <a:t> </a:t>
            </a:r>
            <a:r>
              <a:rPr lang="cs-CZ" sz="2400" b="1">
                <a:latin typeface="Comic Sans MS" pitchFamily="66" charset="0"/>
              </a:rPr>
              <a:t>- </a:t>
            </a:r>
            <a:r>
              <a:rPr lang="cs-CZ" sz="2400" i="1">
                <a:latin typeface="Comic Sans MS" pitchFamily="66" charset="0"/>
              </a:rPr>
              <a:t>vznikajú reakciou hydroxidu sodného  s mastnou kyselinou napr. kyselinou stearovou      </a:t>
            </a:r>
          </a:p>
          <a:p>
            <a:pPr>
              <a:buFont typeface="Wingdings" pitchFamily="2" charset="2"/>
              <a:buNone/>
            </a:pPr>
            <a:endParaRPr lang="cs-CZ" sz="2400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>
                <a:latin typeface="Arial Narrow" pitchFamily="34" charset="0"/>
              </a:rPr>
              <a:t>   </a:t>
            </a:r>
            <a:r>
              <a:rPr lang="cs-CZ">
                <a:latin typeface="Arial Narrow" pitchFamily="34" charset="0"/>
              </a:rPr>
              <a:t>C</a:t>
            </a:r>
            <a:r>
              <a:rPr lang="cs-CZ" baseline="-25000">
                <a:latin typeface="Arial Narrow" pitchFamily="34" charset="0"/>
              </a:rPr>
              <a:t>17</a:t>
            </a:r>
            <a:r>
              <a:rPr lang="cs-CZ">
                <a:latin typeface="Arial Narrow" pitchFamily="34" charset="0"/>
              </a:rPr>
              <a:t>H</a:t>
            </a:r>
            <a:r>
              <a:rPr lang="cs-CZ" baseline="-25000">
                <a:latin typeface="Arial Narrow" pitchFamily="34" charset="0"/>
              </a:rPr>
              <a:t>35</a:t>
            </a:r>
            <a:r>
              <a:rPr lang="cs-CZ">
                <a:latin typeface="Arial Narrow" pitchFamily="34" charset="0"/>
              </a:rPr>
              <a:t>COOH  +   NaOH             C</a:t>
            </a:r>
            <a:r>
              <a:rPr lang="cs-CZ" baseline="-25000">
                <a:latin typeface="Arial Narrow" pitchFamily="34" charset="0"/>
              </a:rPr>
              <a:t>17</a:t>
            </a:r>
            <a:r>
              <a:rPr lang="cs-CZ">
                <a:latin typeface="Arial Narrow" pitchFamily="34" charset="0"/>
              </a:rPr>
              <a:t>H</a:t>
            </a:r>
            <a:r>
              <a:rPr lang="cs-CZ" baseline="-25000">
                <a:latin typeface="Arial Narrow" pitchFamily="34" charset="0"/>
              </a:rPr>
              <a:t>35</a:t>
            </a:r>
            <a:r>
              <a:rPr lang="cs-CZ">
                <a:latin typeface="Arial Narrow" pitchFamily="34" charset="0"/>
              </a:rPr>
              <a:t>COONa   +   H</a:t>
            </a:r>
            <a:r>
              <a:rPr lang="cs-CZ" baseline="-25000">
                <a:latin typeface="Arial Narrow" pitchFamily="34" charset="0"/>
              </a:rPr>
              <a:t>2</a:t>
            </a:r>
            <a:r>
              <a:rPr lang="cs-CZ">
                <a:latin typeface="Arial Narrow" pitchFamily="34" charset="0"/>
              </a:rPr>
              <a:t>O  </a:t>
            </a:r>
            <a:r>
              <a:rPr lang="cs-CZ" sz="240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cs-CZ" sz="2400">
                <a:latin typeface="Arial Narrow" pitchFamily="34" charset="0"/>
              </a:rPr>
              <a:t>                                                                   </a:t>
            </a:r>
            <a:r>
              <a:rPr lang="cs-CZ" sz="2400">
                <a:solidFill>
                  <a:srgbClr val="FFCC00"/>
                </a:solidFill>
                <a:latin typeface="Arial Narrow" pitchFamily="34" charset="0"/>
              </a:rPr>
              <a:t>stearan sodný</a:t>
            </a:r>
            <a:r>
              <a:rPr lang="cs-CZ" sz="2400">
                <a:latin typeface="Arial Narrow" pitchFamily="34" charset="0"/>
              </a:rPr>
              <a:t>                                     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4196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717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0960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7180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" y="6096000"/>
            <a:ext cx="3810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37AD-2CB8-43FB-9DC4-3498327FCDC3}" type="slidenum">
              <a:rPr lang="cs-CZ"/>
              <a:pPr/>
              <a:t>6</a:t>
            </a:fld>
            <a:endParaRPr lang="cs-CZ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304800"/>
            <a:ext cx="1447800" cy="838200"/>
          </a:xfrm>
        </p:spPr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81534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2400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>
                <a:latin typeface="Comic Sans MS" pitchFamily="66" charset="0"/>
              </a:rPr>
              <a:t>  </a:t>
            </a:r>
            <a:r>
              <a:rPr lang="cs-CZ" i="1">
                <a:solidFill>
                  <a:srgbClr val="FFCC00"/>
                </a:solidFill>
                <a:latin typeface="Comic Sans MS" pitchFamily="66" charset="0"/>
              </a:rPr>
              <a:t>Draselné mydlá</a:t>
            </a:r>
            <a:r>
              <a:rPr lang="cs-CZ" i="1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cs-CZ" i="1">
                <a:solidFill>
                  <a:srgbClr val="FFCC00"/>
                </a:solidFill>
                <a:latin typeface="Comic Sans MS" pitchFamily="66" charset="0"/>
              </a:rPr>
              <a:t>– mazľavé  mydlá</a:t>
            </a:r>
            <a:r>
              <a:rPr lang="cs-CZ" i="1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i="1">
                <a:latin typeface="Comic Sans MS" pitchFamily="66" charset="0"/>
              </a:rPr>
              <a:t>– </a:t>
            </a:r>
            <a:r>
              <a:rPr lang="cs-CZ" sz="2400" i="1">
                <a:latin typeface="Comic Sans MS" pitchFamily="66" charset="0"/>
              </a:rPr>
              <a:t>vznikajú reakciou hydroxidu draselného  s mastnou kyselinou napr. kyselinou olejovou   </a:t>
            </a:r>
          </a:p>
          <a:p>
            <a:pPr>
              <a:buFont typeface="Wingdings" pitchFamily="2" charset="2"/>
              <a:buNone/>
            </a:pPr>
            <a:endParaRPr lang="cs-CZ" sz="2400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 i="1">
                <a:latin typeface="Comic Sans MS" pitchFamily="66" charset="0"/>
              </a:rPr>
              <a:t>   </a:t>
            </a:r>
            <a:r>
              <a:rPr lang="cs-CZ">
                <a:latin typeface="Arial Narrow" pitchFamily="34" charset="0"/>
              </a:rPr>
              <a:t>C</a:t>
            </a:r>
            <a:r>
              <a:rPr lang="cs-CZ" baseline="-25000">
                <a:latin typeface="Arial Narrow" pitchFamily="34" charset="0"/>
              </a:rPr>
              <a:t>17</a:t>
            </a:r>
            <a:r>
              <a:rPr lang="cs-CZ">
                <a:latin typeface="Arial Narrow" pitchFamily="34" charset="0"/>
              </a:rPr>
              <a:t>H</a:t>
            </a:r>
            <a:r>
              <a:rPr lang="cs-CZ" baseline="-25000">
                <a:latin typeface="Arial Narrow" pitchFamily="34" charset="0"/>
              </a:rPr>
              <a:t>33</a:t>
            </a:r>
            <a:r>
              <a:rPr lang="cs-CZ">
                <a:latin typeface="Arial Narrow" pitchFamily="34" charset="0"/>
              </a:rPr>
              <a:t>COOH   +   KOH               C</a:t>
            </a:r>
            <a:r>
              <a:rPr lang="cs-CZ" baseline="-25000">
                <a:latin typeface="Arial Narrow" pitchFamily="34" charset="0"/>
              </a:rPr>
              <a:t>17</a:t>
            </a:r>
            <a:r>
              <a:rPr lang="cs-CZ">
                <a:latin typeface="Arial Narrow" pitchFamily="34" charset="0"/>
              </a:rPr>
              <a:t>H</a:t>
            </a:r>
            <a:r>
              <a:rPr lang="cs-CZ" baseline="-25000">
                <a:latin typeface="Arial Narrow" pitchFamily="34" charset="0"/>
              </a:rPr>
              <a:t>33</a:t>
            </a:r>
            <a:r>
              <a:rPr lang="cs-CZ">
                <a:latin typeface="Arial Narrow" pitchFamily="34" charset="0"/>
              </a:rPr>
              <a:t>COOK   +   H</a:t>
            </a:r>
            <a:r>
              <a:rPr lang="cs-CZ" baseline="-25000">
                <a:latin typeface="Arial Narrow" pitchFamily="34" charset="0"/>
              </a:rPr>
              <a:t>2</a:t>
            </a:r>
            <a:r>
              <a:rPr lang="cs-CZ">
                <a:latin typeface="Arial Narrow" pitchFamily="34" charset="0"/>
              </a:rPr>
              <a:t>O </a:t>
            </a:r>
          </a:p>
          <a:p>
            <a:pPr>
              <a:buFont typeface="Wingdings" pitchFamily="2" charset="2"/>
              <a:buNone/>
            </a:pPr>
            <a:r>
              <a:rPr lang="cs-CZ">
                <a:latin typeface="Arial Narrow" pitchFamily="34" charset="0"/>
              </a:rPr>
              <a:t>                                                        </a:t>
            </a:r>
            <a:r>
              <a:rPr lang="cs-CZ" sz="2400">
                <a:solidFill>
                  <a:srgbClr val="FFCC00"/>
                </a:solidFill>
                <a:latin typeface="Arial Narrow" pitchFamily="34" charset="0"/>
              </a:rPr>
              <a:t>olejan draselný</a:t>
            </a:r>
            <a:r>
              <a:rPr lang="cs-CZ">
                <a:latin typeface="Arial Narrow" pitchFamily="34" charset="0"/>
              </a:rPr>
              <a:t>                 </a:t>
            </a:r>
          </a:p>
          <a:p>
            <a:pPr>
              <a:buFont typeface="Wingdings" pitchFamily="2" charset="2"/>
              <a:buNone/>
            </a:pPr>
            <a:endParaRPr lang="cs-CZ"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>
                <a:latin typeface="Arial Narrow" pitchFamily="34" charset="0"/>
              </a:rPr>
              <a:t>  </a:t>
            </a:r>
            <a:r>
              <a:rPr lang="cs-CZ" sz="2400" i="1">
                <a:latin typeface="Comic Sans MS" pitchFamily="66" charset="0"/>
              </a:rPr>
              <a:t>  </a:t>
            </a:r>
            <a:endParaRPr lang="cs-CZ">
              <a:latin typeface="Comic Sans MS" pitchFamily="66" charset="0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3434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4608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934200" y="60198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608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609600" y="6019800"/>
            <a:ext cx="4572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0E69-C6FA-4092-82A9-4F609E89B914}" type="slidenum">
              <a:rPr lang="cs-CZ"/>
              <a:pPr/>
              <a:t>7</a:t>
            </a:fld>
            <a:endParaRPr lang="cs-CZ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2971800" cy="914400"/>
          </a:xfrm>
        </p:spPr>
        <p:txBody>
          <a:bodyPr/>
          <a:lstStyle/>
          <a:p>
            <a:r>
              <a:rPr lang="cs-CZ" sz="3200">
                <a:solidFill>
                  <a:srgbClr val="FFCC00"/>
                </a:solidFill>
              </a:rPr>
              <a:t>Čo sú tenzidy?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7724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i="1">
                <a:latin typeface="Comic Sans MS" pitchFamily="66" charset="0"/>
              </a:rPr>
              <a:t>Tenzidy sú látky, ktoré znižujú  povrchové napätie vody a umožňujú rozpúšťať nečistoty.    </a:t>
            </a:r>
          </a:p>
          <a:p>
            <a:pPr>
              <a:buFont typeface="Wingdings" pitchFamily="2" charset="2"/>
              <a:buNone/>
            </a:pPr>
            <a:r>
              <a:rPr lang="cs-CZ" i="1">
                <a:latin typeface="Comic Sans MS" pitchFamily="66" charset="0"/>
              </a:rPr>
              <a:t>                                 </a:t>
            </a:r>
          </a:p>
          <a:p>
            <a:pPr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i="1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sz="2000">
                <a:latin typeface="Arial Narrow" pitchFamily="34" charset="0"/>
              </a:rPr>
              <a:t>Zmáčateľnosť tkaniny   a) bez prítomnosti tenzidu  b) v prítomnosti tenzidu</a:t>
            </a:r>
          </a:p>
        </p:txBody>
      </p:sp>
      <p:pic>
        <p:nvPicPr>
          <p:cNvPr id="8200" name="Picture 8" descr="C:\Documents and Settings\Ľudmila Mošková\Dokumenty\Obrázky\kvapka.jpg"/>
          <p:cNvPicPr>
            <a:picLocks noChangeAspect="1" noChangeArrowheads="1"/>
          </p:cNvPicPr>
          <p:nvPr/>
        </p:nvPicPr>
        <p:blipFill>
          <a:blip r:embed="rId3" cstate="print">
            <a:lum contrast="-18000"/>
          </a:blip>
          <a:srcRect/>
          <a:stretch>
            <a:fillRect/>
          </a:stretch>
        </p:blipFill>
        <p:spPr bwMode="auto">
          <a:xfrm>
            <a:off x="603250" y="2819400"/>
            <a:ext cx="2479675" cy="2555875"/>
          </a:xfrm>
          <a:prstGeom prst="rect">
            <a:avLst/>
          </a:prstGeom>
          <a:noFill/>
        </p:spPr>
      </p:pic>
      <p:pic>
        <p:nvPicPr>
          <p:cNvPr id="8201" name="Picture 9" descr="C:\Documents and Settings\Ľudmila Mošková\Dokumenty\Obrázky\mydlá2a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819400"/>
            <a:ext cx="3025775" cy="2590800"/>
          </a:xfrm>
          <a:prstGeom prst="rect">
            <a:avLst/>
          </a:prstGeom>
          <a:noFill/>
        </p:spPr>
      </p:pic>
      <p:pic>
        <p:nvPicPr>
          <p:cNvPr id="8203" name="Picture 11" descr="C:\Documents and Settings\Ľudmila Mošková\Dokumenty\Obrázky\mydlá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819400"/>
            <a:ext cx="3038475" cy="2590800"/>
          </a:xfrm>
          <a:prstGeom prst="rect">
            <a:avLst/>
          </a:prstGeom>
          <a:noFill/>
        </p:spPr>
      </p:pic>
      <p:sp>
        <p:nvSpPr>
          <p:cNvPr id="8204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477000" y="6096000"/>
            <a:ext cx="6096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05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9000" y="6096000"/>
            <a:ext cx="6096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206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6172200"/>
            <a:ext cx="457200" cy="457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6A07-02EB-460E-8BC7-1DAE7C7364C8}" type="slidenum">
              <a:rPr lang="cs-CZ"/>
              <a:pPr/>
              <a:t>8</a:t>
            </a:fld>
            <a:endParaRPr lang="cs-CZ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6019800" cy="228600"/>
          </a:xfrm>
        </p:spPr>
        <p:txBody>
          <a:bodyPr/>
          <a:lstStyle/>
          <a:p>
            <a:r>
              <a:rPr lang="cs-CZ" sz="1200"/>
              <a:t/>
            </a:r>
            <a:br>
              <a:rPr lang="cs-CZ" sz="1200"/>
            </a:br>
            <a:r>
              <a:rPr lang="cs-CZ" sz="1200"/>
              <a:t/>
            </a:r>
            <a:br>
              <a:rPr lang="cs-CZ" sz="1200"/>
            </a:br>
            <a:r>
              <a:rPr lang="cs-CZ" sz="1200"/>
              <a:t/>
            </a:r>
            <a:br>
              <a:rPr lang="cs-CZ" sz="1200"/>
            </a:br>
            <a:endParaRPr lang="cs-CZ" sz="120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81534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i="1">
                <a:solidFill>
                  <a:srgbClr val="FFCC00"/>
                </a:solidFill>
                <a:latin typeface="Comic Sans MS" pitchFamily="66" charset="0"/>
              </a:rPr>
              <a:t>Činnosť  tenzidov a mydiel</a:t>
            </a:r>
            <a:r>
              <a:rPr lang="cs-CZ" sz="2400" i="1">
                <a:latin typeface="Comic Sans MS" pitchFamily="66" charset="0"/>
              </a:rPr>
              <a:t>  </a:t>
            </a:r>
            <a:r>
              <a:rPr lang="cs-CZ" sz="2000">
                <a:latin typeface="Comic Sans MS" pitchFamily="66" charset="0"/>
              </a:rPr>
              <a:t>je ukrytá v štruktúre ich molekúl. </a:t>
            </a:r>
            <a:r>
              <a:rPr lang="cs-CZ" sz="2000">
                <a:solidFill>
                  <a:schemeClr val="tx2"/>
                </a:solidFill>
                <a:latin typeface="Comic Sans MS" pitchFamily="66" charset="0"/>
              </a:rPr>
              <a:t>V každej molekule týchto látok rozlišujeme dve zložky: </a:t>
            </a:r>
          </a:p>
          <a:p>
            <a:pPr>
              <a:buFont typeface="Wingdings" pitchFamily="2" charset="2"/>
              <a:buNone/>
            </a:pPr>
            <a:r>
              <a:rPr lang="cs-CZ" sz="2000">
                <a:latin typeface="Comic Sans MS" pitchFamily="66" charset="0"/>
              </a:rPr>
              <a:t>    </a:t>
            </a:r>
            <a:r>
              <a:rPr lang="cs-CZ" sz="2000">
                <a:solidFill>
                  <a:srgbClr val="FFCC00"/>
                </a:solidFill>
                <a:latin typeface="Comic Sans MS" pitchFamily="66" charset="0"/>
              </a:rPr>
              <a:t>a) hydrofilnú zložku – priťahujúcu vodu,</a:t>
            </a:r>
            <a:r>
              <a:rPr lang="cs-CZ" sz="2000">
                <a:latin typeface="Comic Sans MS" pitchFamily="66" charset="0"/>
              </a:rPr>
              <a:t> ktorú tvoria anióny so záporným nábojom, napr. - COO¯ </a:t>
            </a:r>
          </a:p>
          <a:p>
            <a:pPr>
              <a:buFont typeface="Wingdings" pitchFamily="2" charset="2"/>
              <a:buNone/>
            </a:pPr>
            <a:r>
              <a:rPr lang="cs-CZ" sz="2000">
                <a:latin typeface="Comic Sans MS" pitchFamily="66" charset="0"/>
              </a:rPr>
              <a:t>    </a:t>
            </a:r>
            <a:r>
              <a:rPr lang="cs-CZ" sz="2000">
                <a:solidFill>
                  <a:srgbClr val="FFCC00"/>
                </a:solidFill>
                <a:latin typeface="Comic Sans MS" pitchFamily="66" charset="0"/>
              </a:rPr>
              <a:t>b) hydrofóbnu zložku – odpudzujúcu vodu,</a:t>
            </a:r>
            <a:r>
              <a:rPr lang="cs-CZ" sz="2000">
                <a:latin typeface="Comic Sans MS" pitchFamily="66" charset="0"/>
              </a:rPr>
              <a:t> ktorú tvorí uhľovodíkový reťazec. </a:t>
            </a:r>
          </a:p>
          <a:p>
            <a:pPr>
              <a:buFont typeface="Wingdings" pitchFamily="2" charset="2"/>
              <a:buNone/>
            </a:pPr>
            <a:r>
              <a:rPr lang="cs-CZ" sz="2000">
                <a:latin typeface="Comic Sans MS" pitchFamily="66" charset="0"/>
              </a:rPr>
              <a:t>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cs-CZ" sz="2000">
                <a:latin typeface="Comic Sans MS" pitchFamily="66" charset="0"/>
              </a:rPr>
              <a:t>                     </a:t>
            </a:r>
          </a:p>
          <a:p>
            <a:pPr>
              <a:buFont typeface="Wingdings" pitchFamily="2" charset="2"/>
              <a:buNone/>
            </a:pPr>
            <a:r>
              <a:rPr lang="cs-CZ" sz="2000">
                <a:latin typeface="Comic Sans MS" pitchFamily="66" charset="0"/>
              </a:rPr>
              <a:t>           </a:t>
            </a:r>
          </a:p>
          <a:p>
            <a:pPr>
              <a:buFont typeface="Wingdings" pitchFamily="2" charset="2"/>
              <a:buNone/>
            </a:pPr>
            <a:endParaRPr lang="cs-CZ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cs-CZ" sz="200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s-CZ" sz="2000">
                <a:latin typeface="Comic Sans MS" pitchFamily="66" charset="0"/>
              </a:rPr>
              <a:t>                         </a:t>
            </a:r>
          </a:p>
          <a:p>
            <a:pPr>
              <a:buFont typeface="Wingdings" pitchFamily="2" charset="2"/>
              <a:buNone/>
            </a:pPr>
            <a:r>
              <a:rPr lang="cs-CZ" sz="2000">
                <a:latin typeface="Arial Narrow" pitchFamily="34" charset="0"/>
              </a:rPr>
              <a:t>                                              Správanie sa hydrofilných</a:t>
            </a:r>
            <a:r>
              <a:rPr lang="cs-CZ" sz="2000">
                <a:latin typeface="Comic Sans MS" pitchFamily="66" charset="0"/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cs-CZ" sz="2000">
                <a:latin typeface="Comic Sans MS" pitchFamily="66" charset="0"/>
              </a:rPr>
              <a:t>                                   </a:t>
            </a:r>
            <a:r>
              <a:rPr lang="cs-CZ" sz="2000">
                <a:latin typeface="Arial Narrow" pitchFamily="34" charset="0"/>
              </a:rPr>
              <a:t>a hydrofóbnych častí </a:t>
            </a:r>
          </a:p>
          <a:p>
            <a:pPr>
              <a:buFont typeface="Wingdings" pitchFamily="2" charset="2"/>
              <a:buNone/>
            </a:pPr>
            <a:r>
              <a:rPr lang="cs-CZ" sz="2400" i="1">
                <a:latin typeface="Comic Sans MS" pitchFamily="66" charset="0"/>
              </a:rPr>
              <a:t>                              </a:t>
            </a:r>
            <a:r>
              <a:rPr lang="cs-CZ" sz="2000">
                <a:latin typeface="Arial Narrow" pitchFamily="34" charset="0"/>
              </a:rPr>
              <a:t>molekúl tenzidov</a:t>
            </a:r>
          </a:p>
        </p:txBody>
      </p:sp>
      <p:pic>
        <p:nvPicPr>
          <p:cNvPr id="9224" name="Picture 8" descr="C:\Documents and Settings\Ľudmila Mošková\Dokumenty\Obrázky\mydlá2d.jpg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1295400" y="2911475"/>
            <a:ext cx="4648200" cy="1860550"/>
          </a:xfrm>
          <a:prstGeom prst="rect">
            <a:avLst/>
          </a:prstGeom>
          <a:noFill/>
        </p:spPr>
      </p:pic>
      <p:pic>
        <p:nvPicPr>
          <p:cNvPr id="9225" name="Picture 9" descr="C:\Documents and Settings\Ľudmila Mošková\Dokumenty\Obrázky\mydlá2c.jpg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6324600" y="2590800"/>
            <a:ext cx="2143125" cy="3867150"/>
          </a:xfrm>
          <a:prstGeom prst="rect">
            <a:avLst/>
          </a:prstGeom>
          <a:noFill/>
        </p:spPr>
      </p:pic>
      <p:sp>
        <p:nvSpPr>
          <p:cNvPr id="922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352800" y="60960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114800" y="6096000"/>
            <a:ext cx="5334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922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6172200"/>
            <a:ext cx="457200" cy="457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5888C-995D-452A-832F-EC767144C5EE}" type="slidenum">
              <a:rPr lang="cs-CZ"/>
              <a:pPr/>
              <a:t>9</a:t>
            </a:fld>
            <a:endParaRPr lang="cs-CZ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553200" cy="914400"/>
          </a:xfrm>
        </p:spPr>
        <p:txBody>
          <a:bodyPr/>
          <a:lstStyle/>
          <a:p>
            <a:r>
              <a:rPr lang="cs-CZ" sz="2800" i="1">
                <a:solidFill>
                  <a:srgbClr val="FFCC00"/>
                </a:solidFill>
              </a:rPr>
              <a:t>Mechanizmus pôsobenia mydla a tenzidov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0772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  <a:p>
            <a:pPr>
              <a:buFont typeface="Wingdings" pitchFamily="2" charset="2"/>
              <a:buNone/>
            </a:pPr>
            <a:endParaRPr lang="cs-CZ" sz="2400"/>
          </a:p>
        </p:txBody>
      </p:sp>
      <p:pic>
        <p:nvPicPr>
          <p:cNvPr id="10249" name="Picture 9" descr="C:\Documents and Settings\Ľudmila Mošková\Dokumenty\Obrázky\mydláaabb.jpg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1143000" y="990600"/>
            <a:ext cx="7467600" cy="4953000"/>
          </a:xfrm>
          <a:prstGeom prst="rect">
            <a:avLst/>
          </a:prstGeom>
          <a:noFill/>
        </p:spPr>
      </p:pic>
      <p:sp>
        <p:nvSpPr>
          <p:cNvPr id="10250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934200" y="62484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5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0" y="62484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52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6172200"/>
            <a:ext cx="381000" cy="3810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ecná">
  <a:themeElements>
    <a:clrScheme name="Obecná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becná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ecná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ecná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ecná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Office\Templates\1051\Obecná.pot</Template>
  <TotalTime>1129</TotalTime>
  <Words>609</Words>
  <Application>Microsoft Office PowerPoint</Application>
  <PresentationFormat>Prezentácia na obrazovke (4:3)</PresentationFormat>
  <Paragraphs>146</Paragraphs>
  <Slides>15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Times New Roman</vt:lpstr>
      <vt:lpstr>Arial Narrow</vt:lpstr>
      <vt:lpstr>Arial</vt:lpstr>
      <vt:lpstr>Wingdings</vt:lpstr>
      <vt:lpstr>Arial Black</vt:lpstr>
      <vt:lpstr>Comic Sans MS</vt:lpstr>
      <vt:lpstr>Obecná</vt:lpstr>
      <vt:lpstr>MYDLÁ A SAPONÁTY  </vt:lpstr>
      <vt:lpstr>Obsah témy  Mydlá a saponáty</vt:lpstr>
      <vt:lpstr>Snímka 3</vt:lpstr>
      <vt:lpstr>Čo je prací prostriedok?</vt:lpstr>
      <vt:lpstr> </vt:lpstr>
      <vt:lpstr> </vt:lpstr>
      <vt:lpstr>Čo sú tenzidy?</vt:lpstr>
      <vt:lpstr>   </vt:lpstr>
      <vt:lpstr>Mechanizmus pôsobenia mydla a tenzidov</vt:lpstr>
      <vt:lpstr>Načo sa pridávajú do pracích práškov  enzýmy? </vt:lpstr>
      <vt:lpstr>Načo sa pridávajú zmäkčovače vody?</vt:lpstr>
      <vt:lpstr>Fosforečnany pomáhajú prať a chrániť zariadenie práčky, ale vypustené do odpadových vôd zamorujú rieky, lebo porušujú biologickú rovnováhu vo vode. Umožňujú rásť riasam, ktoré spotrebúvajú kyslík z vody.  </vt:lpstr>
      <vt:lpstr>  Aký účinok majú bieliace zložky a optické zjasňovače? </vt:lpstr>
      <vt:lpstr>Saponáty   – sú veľmi účinné povrchovo aktívne látky, používané ako                               -  pracie,                              -  namáčacie                               -  čistiace prostriedky.    Nevýhody :                     - ťažšie sa rozkladajú ako mydlá a tak znečisťujú prírodu,                    - rozkladajú sa len čiastočne a ich odstraňovanie z vody  je náročné.     Z ekologického hľadiska treba dať prednosť saponátom bez fosforečnanov.</vt:lpstr>
      <vt:lpstr>Zopakujme nové pojmy: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oem</cp:lastModifiedBy>
  <cp:revision>121</cp:revision>
  <cp:lastPrinted>1601-01-01T00:00:00Z</cp:lastPrinted>
  <dcterms:created xsi:type="dcterms:W3CDTF">1601-01-01T00:00:00Z</dcterms:created>
  <dcterms:modified xsi:type="dcterms:W3CDTF">2020-03-20T11:01:29Z</dcterms:modified>
</cp:coreProperties>
</file>