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014673-BA8B-4EDF-B737-2720CE306D55}" type="datetimeFigureOut">
              <a:rPr lang="pl-PL" smtClean="0"/>
              <a:pPr/>
              <a:t>13.11.2021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C1EB92-E424-4199-8B67-50E23720C1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6500858" cy="2071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200" b="0" dirty="0" smtClean="0"/>
              <a:t>Dwujęzyczna edukacja w szkołach i życiu-</a:t>
            </a:r>
            <a:br>
              <a:rPr lang="pl-PL" sz="3200" b="0" dirty="0" smtClean="0"/>
            </a:br>
            <a:r>
              <a:rPr lang="pl-PL" sz="2200" dirty="0" smtClean="0">
                <a:solidFill>
                  <a:srgbClr val="0070C0"/>
                </a:solidFill>
              </a:rPr>
              <a:t> MALTA </a:t>
            </a:r>
            <a:br>
              <a:rPr lang="pl-PL" sz="2200" dirty="0" smtClean="0">
                <a:solidFill>
                  <a:srgbClr val="0070C0"/>
                </a:solidFill>
              </a:rPr>
            </a:br>
            <a:r>
              <a:rPr lang="pl-PL" sz="2200" dirty="0" smtClean="0">
                <a:solidFill>
                  <a:srgbClr val="0070C0"/>
                </a:solidFill>
              </a:rPr>
              <a:t>kraj posiadający dwa języki urzędowe .</a:t>
            </a:r>
            <a:r>
              <a:rPr lang="pl-PL" sz="3200" b="0" dirty="0" smtClean="0"/>
              <a:t/>
            </a:r>
            <a:br>
              <a:rPr lang="pl-PL" sz="3200" b="0" dirty="0" smtClean="0"/>
            </a:b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3357586" cy="1928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pl-PL" sz="2400" dirty="0" smtClean="0">
                <a:solidFill>
                  <a:srgbClr val="0070C0"/>
                </a:solidFill>
              </a:rPr>
              <a:t>Prezentacja w oparciu </a:t>
            </a:r>
            <a:br>
              <a:rPr lang="pl-PL" sz="2400" dirty="0" smtClean="0">
                <a:solidFill>
                  <a:srgbClr val="0070C0"/>
                </a:solidFill>
              </a:rPr>
            </a:br>
            <a:r>
              <a:rPr lang="pl-PL" sz="2400" dirty="0" smtClean="0">
                <a:solidFill>
                  <a:srgbClr val="0070C0"/>
                </a:solidFill>
              </a:rPr>
              <a:t>o wyjazd w ramach programu ERASMUS +</a:t>
            </a:r>
          </a:p>
          <a:p>
            <a:pPr algn="l"/>
            <a:r>
              <a:rPr lang="pl-PL" sz="2000" dirty="0" smtClean="0">
                <a:solidFill>
                  <a:srgbClr val="0070C0"/>
                </a:solidFill>
              </a:rPr>
              <a:t>Przygotowała: Anna Śródka</a:t>
            </a:r>
          </a:p>
          <a:p>
            <a:pPr algn="l"/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4" name="Obraz 3" descr="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5" y="3214686"/>
            <a:ext cx="4572032" cy="274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erasm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85728"/>
            <a:ext cx="19747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0210630_110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210630_08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34442" y="336649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20210627_165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643314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ELA Malta-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Academy</a:t>
            </a:r>
            <a:r>
              <a:rPr lang="pl-PL" dirty="0" smtClean="0"/>
              <a:t>- szkoła językowa</a:t>
            </a:r>
            <a:endParaRPr lang="pl-PL" dirty="0"/>
          </a:p>
        </p:txBody>
      </p:sp>
      <p:pic>
        <p:nvPicPr>
          <p:cNvPr id="13" name="Obraz 12" descr="20210628_2054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357298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85720" y="35716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ZWIEDZANIE MALTY</a:t>
            </a:r>
          </a:p>
          <a:p>
            <a:pPr algn="just"/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Spacerując </a:t>
            </a:r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ulicami Malty wzrok przykuwają maltańskie drewniane, kolorowe balkoniki. Nazywane są one tutaj „</a:t>
            </a:r>
            <a:r>
              <a:rPr lang="pl-PL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gallarija</a:t>
            </a:r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</a:p>
        </p:txBody>
      </p:sp>
      <p:pic>
        <p:nvPicPr>
          <p:cNvPr id="10" name="Obraz 9" descr="20210628_205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20210628_155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785926"/>
            <a:ext cx="3357553" cy="251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20210628_181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20210628_181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571876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20210629_1105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4643446"/>
            <a:ext cx="292102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858180" cy="179704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0070C0"/>
                </a:solidFill>
              </a:rPr>
              <a:t>Maltańska kuchnia</a:t>
            </a:r>
            <a:r>
              <a:rPr lang="pl-PL" sz="2000" b="0" dirty="0" smtClean="0">
                <a:solidFill>
                  <a:srgbClr val="0070C0"/>
                </a:solidFill>
              </a:rPr>
              <a:t> to połączenie różnych smaków i receptur, które przywędrowały do kraju wraz z napływem ludności z Wielkiej Brytanii czy Włoch. Z czasem jednak Maltańczycy wypracowali wiele własnych specjałów i tak oprócz popularnych owoców morza czy słynnych </a:t>
            </a:r>
            <a:r>
              <a:rPr lang="pl-PL" sz="2000" b="0" dirty="0" err="1" smtClean="0">
                <a:solidFill>
                  <a:srgbClr val="0070C0"/>
                </a:solidFill>
              </a:rPr>
              <a:t>pastizzini</a:t>
            </a:r>
            <a:r>
              <a:rPr lang="pl-PL" sz="2000" b="0" dirty="0" smtClean="0">
                <a:solidFill>
                  <a:srgbClr val="0070C0"/>
                </a:solidFill>
              </a:rPr>
              <a:t> należy skosztować: królika (fenek), kanapkę </a:t>
            </a:r>
            <a:r>
              <a:rPr lang="pl-PL" sz="2000" b="0" dirty="0" err="1" smtClean="0">
                <a:solidFill>
                  <a:srgbClr val="0070C0"/>
                </a:solidFill>
              </a:rPr>
              <a:t>ftira</a:t>
            </a:r>
            <a:r>
              <a:rPr lang="pl-PL" sz="2000" b="0" dirty="0" smtClean="0">
                <a:solidFill>
                  <a:srgbClr val="0070C0"/>
                </a:solidFill>
              </a:rPr>
              <a:t> czy maltańską kiełbasę.</a:t>
            </a:r>
            <a:endParaRPr lang="pl-PL" sz="2000" dirty="0">
              <a:solidFill>
                <a:srgbClr val="0070C0"/>
              </a:solidFill>
            </a:endParaRPr>
          </a:p>
        </p:txBody>
      </p:sp>
      <p:pic>
        <p:nvPicPr>
          <p:cNvPr id="3" name="Obraz 2" descr="20210629_141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342899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20210630_130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071678"/>
            <a:ext cx="2786017" cy="208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0210630_131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500570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210630_134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428860" y="407194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210630_1403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928802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210707_1405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0210709_1544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00570"/>
            <a:ext cx="238123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282" y="285728"/>
            <a:ext cx="6643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Najpiękniejsze atrakcje Malty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Valletta- stolica Malty,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Maltańskie Trójmiasto (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Cities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Wioska rybacka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Marsaxlokk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Plaże St.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Peter’s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Pool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Jaskinia </a:t>
            </a:r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Blue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Grotto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Klify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Dingli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Mdina – 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Miasto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Ciszy,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Wioska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Popeye'a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Wyspy: Gozo i Comino.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az 3" descr="20210710_120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786322"/>
            <a:ext cx="3047989" cy="171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210710_100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85728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20210710_0939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500174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210704_190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909492" y="3591706"/>
            <a:ext cx="3682962" cy="207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20210703_222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598789" y="3116459"/>
            <a:ext cx="2643206" cy="19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20210629_1301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643446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20210703_1210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797" y="3286124"/>
            <a:ext cx="2476485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20210709_1816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339298" y="3446860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Prezentację przygotowała:</a:t>
            </a:r>
            <a:br>
              <a:rPr lang="pl-PL" sz="2400" dirty="0" smtClean="0"/>
            </a:br>
            <a:r>
              <a:rPr lang="pl-PL" sz="2400" dirty="0" smtClean="0"/>
              <a:t> Anna Śródka</a:t>
            </a:r>
            <a:endParaRPr lang="pl-PL" sz="2400" dirty="0"/>
          </a:p>
        </p:txBody>
      </p:sp>
      <p:pic>
        <p:nvPicPr>
          <p:cNvPr id="3" name="Obraz 2" descr="erasm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714488"/>
            <a:ext cx="4071966" cy="309343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To język, który otrzymał wyjątkowy status prawny na terenie państwa lub regionu</a:t>
            </a:r>
          </a:p>
          <a:p>
            <a:r>
              <a:rPr lang="pl-PL" sz="2000" dirty="0" smtClean="0"/>
              <a:t>Prawie każde suwerenne państwo posiada jeden język urzędowy określony w konstytucji, rządowych dokumentach</a:t>
            </a:r>
          </a:p>
          <a:p>
            <a:r>
              <a:rPr lang="pl-PL" sz="2000" dirty="0" smtClean="0"/>
              <a:t>W Europie kilka krajów posiada więcej niż jeden język urzędowy, np. Białoruś, Belgia, Finlandia, Szwajcaria czy Malta</a:t>
            </a:r>
            <a:endParaRPr lang="pl-PL" sz="2000" dirty="0"/>
          </a:p>
        </p:txBody>
      </p:sp>
      <p:pic>
        <p:nvPicPr>
          <p:cNvPr id="5" name="Symbol zastępczy zawartości 4" descr="drogowska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714488"/>
            <a:ext cx="3727514" cy="34038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Język urzędowy</a:t>
            </a:r>
            <a:endParaRPr lang="pl-PL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0" y="500042"/>
            <a:ext cx="4429124" cy="4886347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Języki maltański i angielski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są językami urzędowymi na Malcie i są wykorzystywane do nauczania uczniów na poziomie szkoły podstawowej i średniej. Oba języki są również przedmiotami obowiązkowymi. Szkoły publiczne mają tendencję do stosowania zarówno maltańskiego i angielskiego w sposób zrównoważony, natomiast szkoły prywatne wolą używać w nauczaniu języka angielskiego. </a:t>
            </a:r>
            <a:r>
              <a:rPr lang="pl-PL" sz="2000" b="1" dirty="0" smtClean="0">
                <a:solidFill>
                  <a:schemeClr val="bg2">
                    <a:lumMod val="50000"/>
                  </a:schemeClr>
                </a:solidFill>
              </a:rPr>
              <a:t>Około 90% Maltańczyków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potrafi się komunikować w języku angielskim.</a:t>
            </a:r>
            <a:endParaRPr lang="pl-P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Obraz 5" descr="hello-1502369_1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071934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Historia języka maltańskiego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0" y="1428736"/>
            <a:ext cx="4040188" cy="4156077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Maltański jest używany m.in. przez około 350 tys. osób na Malcie, gdzie od 1964 jest językiem urzędowym.  Maltański jest spokrewniony z językiem arabskim. </a:t>
            </a:r>
          </a:p>
          <a:p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 Wiele zapożyczeń czerpał z języków włoskiego i angielskiego.  Jest to jedyny język semicki zapisywany wyłącznie alfabetem łacińskim.</a:t>
            </a:r>
            <a:endParaRPr lang="pl-P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Maltański bardzo długo pozostawał</a:t>
            </a:r>
            <a:br>
              <a:rPr lang="pl-PL" dirty="0" smtClean="0">
                <a:solidFill>
                  <a:srgbClr val="92D050"/>
                </a:solidFill>
              </a:rPr>
            </a:br>
            <a:r>
              <a:rPr lang="pl-PL" dirty="0" smtClean="0">
                <a:solidFill>
                  <a:srgbClr val="92D050"/>
                </a:solidFill>
              </a:rPr>
              <a:t> w formie mówionej. Gdy zaczęto go zapisywać, początkowo używano alfabetu arabskiego, a dopiero później łacińskiego</a:t>
            </a:r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9" name="Obraz 8" descr="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286256"/>
            <a:ext cx="2132080" cy="21320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5 samogłosek (a, e, i, o, u) </a:t>
            </a:r>
          </a:p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23 spółgłosek (b, ċ, d, f, g, ġ, h, ħ, j, k, l, m, n, p, q,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, s, t, v, w, x, ż, z). </a:t>
            </a:r>
          </a:p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Zawiera on także 1 dyftong (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ie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) i 1 dwuznak (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għ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</a:p>
          <a:p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Ciekawostką jest, że pomimo istnienia litery ċ nie ma litery c.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Alfabet maltański składa się z:</a:t>
            </a:r>
            <a:endParaRPr lang="pl-PL" dirty="0"/>
          </a:p>
        </p:txBody>
      </p:sp>
      <p:pic>
        <p:nvPicPr>
          <p:cNvPr id="4" name="Obraz 3" descr="dwujezycznosc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5429256" cy="21145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1071538" y="2571744"/>
            <a:ext cx="7158062" cy="3435356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>
                <a:solidFill>
                  <a:srgbClr val="00B0F0"/>
                </a:solidFill>
              </a:rPr>
              <a:t>cześć - </a:t>
            </a:r>
            <a:r>
              <a:rPr lang="pl-PL" sz="2000" dirty="0" err="1" smtClean="0">
                <a:solidFill>
                  <a:srgbClr val="00B0F0"/>
                </a:solidFill>
              </a:rPr>
              <a:t>bonġu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bondżiu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dzień dobry - </a:t>
            </a:r>
            <a:r>
              <a:rPr lang="pl-PL" sz="2000" dirty="0" err="1" smtClean="0">
                <a:solidFill>
                  <a:srgbClr val="00B0F0"/>
                </a:solidFill>
              </a:rPr>
              <a:t>l-għodwa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t-tajba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l`odła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ttajba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dobry wieczór - </a:t>
            </a:r>
            <a:r>
              <a:rPr lang="pl-PL" sz="2000" dirty="0" err="1" smtClean="0">
                <a:solidFill>
                  <a:srgbClr val="00B0F0"/>
                </a:solidFill>
              </a:rPr>
              <a:t>bonswa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bonsła</a:t>
            </a:r>
            <a:r>
              <a:rPr lang="pl-PL" sz="2000" dirty="0" smtClean="0">
                <a:solidFill>
                  <a:srgbClr val="00B0F0"/>
                </a:solidFill>
              </a:rPr>
              <a:t>]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 do widzenia - </a:t>
            </a:r>
            <a:r>
              <a:rPr lang="pl-PL" sz="2000" dirty="0" err="1" smtClean="0">
                <a:solidFill>
                  <a:srgbClr val="00B0F0"/>
                </a:solidFill>
              </a:rPr>
              <a:t>saħħa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sah'ha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proszę - </a:t>
            </a:r>
            <a:r>
              <a:rPr lang="pl-PL" sz="2000" dirty="0" err="1" smtClean="0">
                <a:solidFill>
                  <a:srgbClr val="00B0F0"/>
                </a:solidFill>
              </a:rPr>
              <a:t>jekk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jogħġbok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jek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jodżbok</a:t>
            </a:r>
            <a:r>
              <a:rPr lang="pl-PL" sz="2000" dirty="0" smtClean="0">
                <a:solidFill>
                  <a:srgbClr val="00B0F0"/>
                </a:solidFill>
              </a:rPr>
              <a:t>]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dziękuję - </a:t>
            </a:r>
            <a:r>
              <a:rPr lang="pl-PL" sz="2000" dirty="0" err="1" smtClean="0">
                <a:solidFill>
                  <a:srgbClr val="00B0F0"/>
                </a:solidFill>
              </a:rPr>
              <a:t>grazzi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gracci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dziękuję bardzo - </a:t>
            </a:r>
            <a:r>
              <a:rPr lang="pl-PL" sz="2000" dirty="0" err="1" smtClean="0">
                <a:solidFill>
                  <a:srgbClr val="00B0F0"/>
                </a:solidFill>
              </a:rPr>
              <a:t>grazzi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ħafna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gracci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hafna</a:t>
            </a:r>
            <a:r>
              <a:rPr lang="pl-PL" sz="2000" dirty="0" smtClean="0">
                <a:solidFill>
                  <a:srgbClr val="00B0F0"/>
                </a:solidFill>
              </a:rPr>
              <a:t>]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przepraszam - </a:t>
            </a:r>
            <a:r>
              <a:rPr lang="pl-PL" sz="2000" dirty="0" err="1" smtClean="0">
                <a:solidFill>
                  <a:srgbClr val="00B0F0"/>
                </a:solidFill>
              </a:rPr>
              <a:t>skużi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skuzi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tak - </a:t>
            </a:r>
            <a:r>
              <a:rPr lang="pl-PL" sz="2000" dirty="0" err="1" smtClean="0">
                <a:solidFill>
                  <a:srgbClr val="00B0F0"/>
                </a:solidFill>
              </a:rPr>
              <a:t>iva</a:t>
            </a:r>
            <a:r>
              <a:rPr lang="pl-PL" sz="2000" dirty="0" smtClean="0">
                <a:solidFill>
                  <a:srgbClr val="00B0F0"/>
                </a:solidFill>
              </a:rPr>
              <a:t> [iwa] nie - </a:t>
            </a:r>
            <a:r>
              <a:rPr lang="pl-PL" sz="2000" dirty="0" err="1" smtClean="0">
                <a:solidFill>
                  <a:srgbClr val="00B0F0"/>
                </a:solidFill>
              </a:rPr>
              <a:t>le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le</a:t>
            </a:r>
            <a:r>
              <a:rPr lang="pl-PL" sz="2000" dirty="0" smtClean="0">
                <a:solidFill>
                  <a:srgbClr val="00B0F0"/>
                </a:solidFill>
              </a:rPr>
              <a:t>] </a:t>
            </a:r>
          </a:p>
          <a:p>
            <a:r>
              <a:rPr lang="pl-PL" sz="2000" dirty="0" smtClean="0">
                <a:solidFill>
                  <a:srgbClr val="00B0F0"/>
                </a:solidFill>
              </a:rPr>
              <a:t>dobranoc - </a:t>
            </a:r>
            <a:r>
              <a:rPr lang="pl-PL" sz="2000" dirty="0" err="1" smtClean="0">
                <a:solidFill>
                  <a:srgbClr val="00B0F0"/>
                </a:solidFill>
              </a:rPr>
              <a:t>Il-lejl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It-tajjeb</a:t>
            </a:r>
            <a:r>
              <a:rPr lang="pl-PL" sz="2000" dirty="0" smtClean="0">
                <a:solidFill>
                  <a:srgbClr val="00B0F0"/>
                </a:solidFill>
              </a:rPr>
              <a:t> [</a:t>
            </a:r>
            <a:r>
              <a:rPr lang="pl-PL" sz="2000" dirty="0" err="1" smtClean="0">
                <a:solidFill>
                  <a:srgbClr val="00B0F0"/>
                </a:solidFill>
              </a:rPr>
              <a:t>il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lejl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it</a:t>
            </a:r>
            <a:r>
              <a:rPr lang="pl-PL" sz="2000" dirty="0" smtClean="0">
                <a:solidFill>
                  <a:srgbClr val="00B0F0"/>
                </a:solidFill>
              </a:rPr>
              <a:t> </a:t>
            </a:r>
            <a:r>
              <a:rPr lang="pl-PL" sz="2000" dirty="0" err="1" smtClean="0">
                <a:solidFill>
                  <a:srgbClr val="00B0F0"/>
                </a:solidFill>
              </a:rPr>
              <a:t>tajeb</a:t>
            </a:r>
            <a:r>
              <a:rPr lang="pl-PL" sz="2000" dirty="0" smtClean="0">
                <a:solidFill>
                  <a:srgbClr val="00B0F0"/>
                </a:solidFill>
              </a:rPr>
              <a:t>]</a:t>
            </a:r>
            <a:endParaRPr lang="pl-PL" sz="2000" dirty="0">
              <a:solidFill>
                <a:srgbClr val="00B0F0"/>
              </a:solidFill>
            </a:endParaRPr>
          </a:p>
        </p:txBody>
      </p:sp>
      <p:pic>
        <p:nvPicPr>
          <p:cNvPr id="4" name="Obraz 3" descr="Dwujęzycznośc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607219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pl-PL" dirty="0" smtClean="0"/>
              <a:t>BURZLIWA HISTORIA MALTY – SKĄD JĘZYK ANGIELSKI JAKO URZĘDOWY?</a:t>
            </a:r>
            <a:endParaRPr lang="pl-PL" dirty="0"/>
          </a:p>
        </p:txBody>
      </p:sp>
      <p:pic>
        <p:nvPicPr>
          <p:cNvPr id="3" name="Obraz 2" descr="fl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92880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malta z lot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929066"/>
            <a:ext cx="3314174" cy="219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appa_mal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357430"/>
            <a:ext cx="409574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Początki cywilizacji na Malcie sięgają aż 5000 lat p.n.e.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Około 800 roku p.n.e. zakładają na Malcie swoje osiedla Fenicjanie,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300 lat później wyspę podbijają Kartagińczycy,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Malta przechodzi pod władanie Imperium Rzymskiego,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przechodzi pod władanie Cesarstwa Wschodniego,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Od 870 roku znajduje się pod rządami Arabów,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roku 1090 zostaje podbita przez Normanów,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przyłączona do Królestwa Sycylii,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1530 roku wyspa jako lenno zakonu joannitów (kawalerów maltańskich),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565 roku rozpoczyna się atak armii Tureckiej,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roku 1798 flota francuska atakuje i zdobywa wyspę,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Maltańczycy wspierani przez wojska angielskie wypierają Francuzów i Malta przechodzi pod protekcję Wielkiej Brytanii - Malta kolonią brytyjską,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 1947 roku Maltę uzyskuje autonomię wewnętrzną, a w 1963 proklamowane zostaje powstanie Państwa Maltańskiego.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Malta uzyskuje całkowitą niepodległość jako członek brytyjskiej Wspólnoty Narodów, </a:t>
            </a:r>
          </a:p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w1974 roku proklamowana zostaje Republika Malty (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Repubblika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ta' Malta).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B050"/>
                </a:solidFill>
              </a:rPr>
              <a:t>Kilka słów z historii Malty…</a:t>
            </a:r>
            <a:endParaRPr lang="pl-PL" sz="3600" dirty="0">
              <a:solidFill>
                <a:srgbClr val="00B050"/>
              </a:solidFill>
            </a:endParaRPr>
          </a:p>
        </p:txBody>
      </p:sp>
      <p:pic>
        <p:nvPicPr>
          <p:cNvPr id="8" name="Obraz 7" descr="Malta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85728"/>
            <a:ext cx="1986038" cy="134619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1429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Językami urzędowymi na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Malcie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są angielski i maltański.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Język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angielski jest obowiązkowy w systemie edukacji na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Malcie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. Angielski jest podstawowym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językiem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wykładowym w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szkołach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państwowych, ale maltański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jest również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pl-PL" sz="2000" b="1" dirty="0">
                <a:solidFill>
                  <a:schemeClr val="accent2">
                    <a:lumMod val="75000"/>
                  </a:schemeClr>
                </a:solidFill>
              </a:rPr>
              <a:t>językiem</a:t>
            </a: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 powszechnie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używanym. </a:t>
            </a: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20210704_182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571744"/>
            <a:ext cx="5214942" cy="39112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563</Words>
  <Application>Microsoft Office PowerPoint</Application>
  <PresentationFormat>Pokaz na ekranie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Dwujęzyczna edukacja w szkołach i życiu-  MALTA  kraj posiadający dwa języki urzędowe . </vt:lpstr>
      <vt:lpstr>Język urzędowy</vt:lpstr>
      <vt:lpstr>Slajd 3</vt:lpstr>
      <vt:lpstr>Historia języka maltańskiego</vt:lpstr>
      <vt:lpstr>Alfabet maltański składa się z:</vt:lpstr>
      <vt:lpstr>Slajd 6</vt:lpstr>
      <vt:lpstr>BURZLIWA HISTORIA MALTY – SKĄD JĘZYK ANGIELSKI JAKO URZĘDOWY?</vt:lpstr>
      <vt:lpstr>Kilka słów z historii Malty…</vt:lpstr>
      <vt:lpstr>Slajd 9</vt:lpstr>
      <vt:lpstr>ELA Malta- English Language Academy- szkoła językowa</vt:lpstr>
      <vt:lpstr>Slajd 11</vt:lpstr>
      <vt:lpstr>Maltańska kuchnia to połączenie różnych smaków i receptur, które przywędrowały do kraju wraz z napływem ludności z Wielkiej Brytanii czy Włoch. Z czasem jednak Maltańczycy wypracowali wiele własnych specjałów i tak oprócz popularnych owoców morza czy słynnych pastizzini należy skosztować: królika (fenek), kanapkę ftira czy maltańską kiełbasę.</vt:lpstr>
      <vt:lpstr>Slajd 13</vt:lpstr>
      <vt:lpstr>Prezentację przygotowała:  Anna Śródka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  kraj posiadający dwa języki urzędowe</dc:title>
  <dc:creator>admin</dc:creator>
  <cp:lastModifiedBy>admin</cp:lastModifiedBy>
  <cp:revision>16</cp:revision>
  <dcterms:created xsi:type="dcterms:W3CDTF">2021-11-13T19:40:35Z</dcterms:created>
  <dcterms:modified xsi:type="dcterms:W3CDTF">2021-11-13T22:13:43Z</dcterms:modified>
</cp:coreProperties>
</file>