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72" r:id="rId2"/>
    <p:sldId id="259" r:id="rId3"/>
    <p:sldId id="261" r:id="rId4"/>
    <p:sldId id="262" r:id="rId5"/>
    <p:sldId id="264" r:id="rId6"/>
    <p:sldId id="265" r:id="rId7"/>
    <p:sldId id="266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41" autoAdjust="0"/>
  </p:normalViewPr>
  <p:slideViewPr>
    <p:cSldViewPr>
      <p:cViewPr varScale="1">
        <p:scale>
          <a:sx n="88" d="100"/>
          <a:sy n="88" d="100"/>
        </p:scale>
        <p:origin x="-20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9" y="3891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E8EB21-EDB1-4F44-8238-F223A9F9DF32}" type="datetimeFigureOut">
              <a:rPr lang="pl-PL" smtClean="0"/>
              <a:pPr/>
              <a:t>07.12.2020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14284A-3888-4EA4-98DF-CC082E817A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E8EB21-EDB1-4F44-8238-F223A9F9DF32}" type="datetimeFigureOut">
              <a:rPr lang="pl-PL" smtClean="0"/>
              <a:pPr/>
              <a:t>07.12.2020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14284A-3888-4EA4-98DF-CC082E817A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E8EB21-EDB1-4F44-8238-F223A9F9DF32}" type="datetimeFigureOut">
              <a:rPr lang="pl-PL" smtClean="0"/>
              <a:pPr/>
              <a:t>07.12.2020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14284A-3888-4EA4-98DF-CC082E817A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E8EB21-EDB1-4F44-8238-F223A9F9DF32}" type="datetimeFigureOut">
              <a:rPr lang="pl-PL" smtClean="0"/>
              <a:pPr/>
              <a:t>07.12.2020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14284A-3888-4EA4-98DF-CC082E817A3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E8EB21-EDB1-4F44-8238-F223A9F9DF32}" type="datetimeFigureOut">
              <a:rPr lang="pl-PL" smtClean="0"/>
              <a:pPr/>
              <a:t>07.12.2020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14284A-3888-4EA4-98DF-CC082E817A3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E8EB21-EDB1-4F44-8238-F223A9F9DF32}" type="datetimeFigureOut">
              <a:rPr lang="pl-PL" smtClean="0"/>
              <a:pPr/>
              <a:t>07.12.2020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14284A-3888-4EA4-98DF-CC082E817A3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E8EB21-EDB1-4F44-8238-F223A9F9DF32}" type="datetimeFigureOut">
              <a:rPr lang="pl-PL" smtClean="0"/>
              <a:pPr/>
              <a:t>07.12.2020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14284A-3888-4EA4-98DF-CC082E817A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E8EB21-EDB1-4F44-8238-F223A9F9DF32}" type="datetimeFigureOut">
              <a:rPr lang="pl-PL" smtClean="0"/>
              <a:pPr/>
              <a:t>07.12.2020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14284A-3888-4EA4-98DF-CC082E817A3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E8EB21-EDB1-4F44-8238-F223A9F9DF32}" type="datetimeFigureOut">
              <a:rPr lang="pl-PL" smtClean="0"/>
              <a:pPr/>
              <a:t>07.12.2020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14284A-3888-4EA4-98DF-CC082E817A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4E8EB21-EDB1-4F44-8238-F223A9F9DF32}" type="datetimeFigureOut">
              <a:rPr lang="pl-PL" smtClean="0"/>
              <a:pPr/>
              <a:t>07.12.2020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14284A-3888-4EA4-98DF-CC082E817A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E8EB21-EDB1-4F44-8238-F223A9F9DF32}" type="datetimeFigureOut">
              <a:rPr lang="pl-PL" smtClean="0"/>
              <a:pPr/>
              <a:t>07.12.2020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14284A-3888-4EA4-98DF-CC082E817A3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4E8EB21-EDB1-4F44-8238-F223A9F9DF32}" type="datetimeFigureOut">
              <a:rPr lang="pl-PL" smtClean="0"/>
              <a:pPr/>
              <a:t>07.12.2020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14284A-3888-4EA4-98DF-CC082E817A3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283968" y="1340768"/>
            <a:ext cx="4038600" cy="5102027"/>
          </a:xfrm>
        </p:spPr>
        <p:txBody>
          <a:bodyPr/>
          <a:lstStyle/>
          <a:p>
            <a:pPr>
              <a:buNone/>
            </a:pP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„Pochwalony bądź, Panie mój"</a:t>
            </a:r>
            <a:endParaRPr lang="pl-PL" dirty="0" smtClean="0"/>
          </a:p>
          <a:p>
            <a:endParaRPr lang="pl-PL" dirty="0"/>
          </a:p>
        </p:txBody>
      </p:sp>
      <p:pic>
        <p:nvPicPr>
          <p:cNvPr id="5" name="Symbol zastępczy zawartości 3" descr="encyklika-laudato-si-w-iext47616522-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755576" y="908720"/>
            <a:ext cx="2469883" cy="4525963"/>
          </a:xfr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            </a:t>
            </a:r>
            <a:r>
              <a:rPr lang="pl-PL" sz="6600" b="1" dirty="0" err="1" smtClean="0"/>
              <a:t>Laudato</a:t>
            </a:r>
            <a:r>
              <a:rPr lang="pl-PL" sz="6600" b="1" dirty="0" smtClean="0"/>
              <a:t> </a:t>
            </a:r>
            <a:r>
              <a:rPr lang="pl-PL" sz="6600" b="1" dirty="0" err="1" smtClean="0"/>
              <a:t>si</a:t>
            </a:r>
            <a:r>
              <a:rPr lang="pl-PL" sz="6600" b="1" dirty="0" smtClean="0"/>
              <a:t>’</a:t>
            </a:r>
            <a:endParaRPr lang="pl-PL" sz="6600" dirty="0"/>
          </a:p>
        </p:txBody>
      </p:sp>
      <p:pic>
        <p:nvPicPr>
          <p:cNvPr id="6" name="Symbol zastępczy zawartości 3" descr="slide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2780928"/>
            <a:ext cx="4320480" cy="3600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571774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Rozdział szósty:</a:t>
            </a:r>
            <a:br>
              <a:rPr lang="pl-PL" b="1" dirty="0" smtClean="0"/>
            </a:br>
            <a:r>
              <a:rPr lang="pl-PL" b="1" dirty="0" smtClean="0"/>
              <a:t> - Edukacja i duchowość ekologiczna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7" name="Symbol zastępczy zawartości 6" descr="edukacja-ekologiczna-mobilnie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067915"/>
            <a:ext cx="4040188" cy="2695183"/>
          </a:xfrm>
        </p:spPr>
      </p:pic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340768"/>
            <a:ext cx="4041775" cy="404528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 smtClean="0"/>
              <a:t>	</a:t>
            </a:r>
            <a:r>
              <a:rPr lang="pl-PL" b="1" dirty="0" smtClean="0"/>
              <a:t>„</a:t>
            </a:r>
            <a:r>
              <a:rPr lang="pl-PL" dirty="0" smtClean="0"/>
              <a:t>Dobra </a:t>
            </a:r>
            <a:r>
              <a:rPr lang="pl-PL" dirty="0" smtClean="0"/>
              <a:t>edukacja szkolna w dzieciństwie i w </a:t>
            </a:r>
            <a:r>
              <a:rPr lang="pl-PL" b="1" dirty="0" smtClean="0"/>
              <a:t>młodym</a:t>
            </a:r>
            <a:r>
              <a:rPr lang="pl-PL" dirty="0" smtClean="0"/>
              <a:t> wieku rzuca ziarna, które mogą wydać owoce w ciągu całego </a:t>
            </a:r>
            <a:r>
              <a:rPr lang="pl-PL" dirty="0" smtClean="0"/>
              <a:t>życia”. (214)</a:t>
            </a:r>
          </a:p>
          <a:p>
            <a:pPr>
              <a:buNone/>
            </a:pPr>
            <a:r>
              <a:rPr lang="pl-PL" dirty="0" smtClean="0"/>
              <a:t>	„</a:t>
            </a:r>
            <a:r>
              <a:rPr lang="pl-PL" dirty="0" smtClean="0"/>
              <a:t>Troska o przyrodę stanowi część stylu życia, który oznacza zdolność do życia razem i komunii</a:t>
            </a:r>
            <a:r>
              <a:rPr lang="pl-PL" dirty="0" smtClean="0"/>
              <a:t>” (228)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pl-PL" dirty="0" smtClean="0"/>
              <a:t>	"Jaki rodzaj świata chcemy przekazać tym, którzy   będą po nas, dorastającym dzieciom?" (160)</a:t>
            </a:r>
          </a:p>
          <a:p>
            <a:pPr algn="just">
              <a:buNone/>
            </a:pPr>
            <a:r>
              <a:rPr lang="pl-PL" dirty="0"/>
              <a:t>	</a:t>
            </a:r>
            <a:r>
              <a:rPr lang="pl-PL" dirty="0" smtClean="0"/>
              <a:t>Ta kwestia stoi w sercu "</a:t>
            </a:r>
            <a:r>
              <a:rPr lang="pl-PL" dirty="0" err="1" smtClean="0"/>
              <a:t>Laudato</a:t>
            </a:r>
            <a:r>
              <a:rPr lang="pl-PL" dirty="0" smtClean="0"/>
              <a:t> </a:t>
            </a:r>
            <a:r>
              <a:rPr lang="pl-PL" dirty="0" err="1" smtClean="0"/>
              <a:t>si</a:t>
            </a:r>
            <a:r>
              <a:rPr lang="pl-PL" dirty="0" smtClean="0"/>
              <a:t>", Encykliki Papieża Franciszka na temat troski o wspólny dom. </a:t>
            </a:r>
          </a:p>
          <a:p>
            <a:pPr algn="just">
              <a:buNone/>
            </a:pPr>
            <a:r>
              <a:rPr lang="pl-PL" dirty="0" smtClean="0"/>
              <a:t>	"Po co się narodziliśmy? W jakim celu pracujemy </a:t>
            </a:r>
          </a:p>
          <a:p>
            <a:pPr algn="just">
              <a:buNone/>
            </a:pPr>
            <a:r>
              <a:rPr lang="pl-PL" dirty="0"/>
              <a:t> </a:t>
            </a:r>
            <a:r>
              <a:rPr lang="pl-PL" dirty="0" smtClean="0"/>
              <a:t>    i walczymy? Dlaczego ta ziemia nas potrzebuje?".  Jeśli nie postawimy sobie tych podstawowych pytań - pisze Papież - "to nie sądzę, aby nasze niepokoje ekologiczne mogły doprowadzić do istotnych efektów".   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Ogólne spojrzenie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	„Nasz wspólny dom jest jak siostra, z którą dzielimy istnienie, i jak piękna matka, biorąca nas w ramiona" (1). "My sami jesteśmy z prochu ziemi (por. Rdz 2, 7). Nasze własne ciało zbudowane jest z pierwiastków naszej planety, jej powietrze pozwala nam oddychać, a jej woda ożywia nas i odnawia" 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368152"/>
          </a:xfrm>
        </p:spPr>
        <p:txBody>
          <a:bodyPr>
            <a:noAutofit/>
          </a:bodyPr>
          <a:lstStyle/>
          <a:p>
            <a:r>
              <a:rPr lang="pl-PL" sz="3200" b="1" dirty="0" smtClean="0"/>
              <a:t>"Ludzkość jest jeszcze zdolna do współpracy w budowaniu naszego wspólnego domu„</a:t>
            </a:r>
            <a:br>
              <a:rPr lang="pl-PL" sz="3200" b="1" dirty="0" smtClean="0"/>
            </a:br>
            <a:endParaRPr lang="pl-PL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l-PL" dirty="0"/>
              <a:t>	</a:t>
            </a:r>
            <a:r>
              <a:rPr lang="pl-PL" dirty="0" smtClean="0"/>
              <a:t>Przez tekst przewijają się pewne linie tematyczne, rozważane z różnych perspektyw, które nadają mu silną jedność: "ścisła więź między ubogimi a kruchością naszej planety, przekonanie, że wszystko na świecie jest ściśle ze sobą powiązane, krytyka nowego paradygmatu i form władzy, które wywodzą się z technologii, zachęta do poszukiwania innych sposobów rozumienia ekonomii i postępu, wartość właściwa każdemu stworzeniu, ludzki sens ekologii, potrzeba otwartej i szczerej dyskusji, poważna odpowiedzialność polityki międzynarodowej i lokalnej, kultura odrzucenia oraz propozycja nowego stylu życia" (16).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 smtClean="0"/>
              <a:t>Encyklika </a:t>
            </a:r>
            <a:r>
              <a:rPr lang="pl-PL" sz="3600" b="1" dirty="0" err="1" smtClean="0"/>
              <a:t>Laudato</a:t>
            </a:r>
            <a:r>
              <a:rPr lang="pl-PL" sz="3600" b="1" dirty="0" smtClean="0"/>
              <a:t> </a:t>
            </a:r>
            <a:r>
              <a:rPr lang="pl-PL" sz="3600" b="1" dirty="0" err="1" smtClean="0"/>
              <a:t>si</a:t>
            </a:r>
            <a:r>
              <a:rPr lang="pl-PL" sz="3600" b="1" dirty="0" smtClean="0"/>
              <a:t>’</a:t>
            </a:r>
            <a:br>
              <a:rPr lang="pl-PL" sz="3600" b="1" dirty="0" smtClean="0"/>
            </a:br>
            <a:r>
              <a:rPr lang="pl-PL" sz="3600" b="1" dirty="0" smtClean="0"/>
              <a:t>rozwija się w sześciu rozdziałach</a:t>
            </a:r>
            <a:endParaRPr lang="pl-PL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 descr="unname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338574"/>
            <a:ext cx="4038600" cy="2811090"/>
          </a:xfrm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420888"/>
            <a:ext cx="4038600" cy="370527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pl-PL" b="1" dirty="0" smtClean="0"/>
              <a:t>Zmiany klimatyczne</a:t>
            </a:r>
          </a:p>
          <a:p>
            <a:pPr marL="514350" indent="-514350">
              <a:buAutoNum type="arabicPeriod"/>
            </a:pPr>
            <a:r>
              <a:rPr lang="pl-PL" b="1" dirty="0" smtClean="0"/>
              <a:t>Kwestia wody</a:t>
            </a:r>
          </a:p>
          <a:p>
            <a:pPr marL="514350" indent="-514350">
              <a:buAutoNum type="arabicPeriod"/>
            </a:pPr>
            <a:r>
              <a:rPr lang="pl-PL" b="1" dirty="0" smtClean="0"/>
              <a:t>Ochrona różnorodności biologicznej</a:t>
            </a:r>
          </a:p>
          <a:p>
            <a:pPr marL="514350" indent="-514350">
              <a:buAutoNum type="arabicPeriod"/>
            </a:pPr>
            <a:r>
              <a:rPr lang="pl-PL" b="1" dirty="0" smtClean="0"/>
              <a:t>Dług ekologiczny</a:t>
            </a:r>
          </a:p>
          <a:p>
            <a:pPr marL="514350" indent="-51435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Rozdział pierwszy:</a:t>
            </a:r>
            <a:br>
              <a:rPr lang="pl-PL" b="1" dirty="0" smtClean="0"/>
            </a:br>
            <a:r>
              <a:rPr lang="pl-PL" b="1" dirty="0" smtClean="0"/>
              <a:t> - Co dzieje się w naszym domu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348881"/>
            <a:ext cx="4038600" cy="3312368"/>
          </a:xfrm>
        </p:spPr>
        <p:txBody>
          <a:bodyPr/>
          <a:lstStyle/>
          <a:p>
            <a:pPr algn="ctr">
              <a:buNone/>
            </a:pPr>
            <a:r>
              <a:rPr lang="pl-PL" b="1" dirty="0" smtClean="0"/>
              <a:t>	Na istocie ludzkiej spoczywa odpowiedzialność za "«uprawiania i doglądanie» ogrodu świata</a:t>
            </a:r>
            <a:r>
              <a:rPr lang="pl-PL" dirty="0" smtClean="0"/>
              <a:t> (por. Rdz 2, 15)</a:t>
            </a:r>
            <a:endParaRPr lang="pl-PL" dirty="0"/>
          </a:p>
        </p:txBody>
      </p:sp>
      <p:pic>
        <p:nvPicPr>
          <p:cNvPr id="7" name="Symbol zastępczy zawartości 6" descr="unnamed!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9992" y="2060848"/>
            <a:ext cx="4118228" cy="3101543"/>
          </a:xfr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Rozdział drugi:</a:t>
            </a:r>
            <a:br>
              <a:rPr lang="pl-PL" b="1" dirty="0" smtClean="0"/>
            </a:br>
            <a:r>
              <a:rPr lang="pl-PL" b="1" dirty="0" smtClean="0"/>
              <a:t> - Ewangelia stworzenia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4038600" cy="3705275"/>
          </a:xfrm>
        </p:spPr>
        <p:txBody>
          <a:bodyPr/>
          <a:lstStyle/>
          <a:p>
            <a:pPr>
              <a:buNone/>
            </a:pPr>
            <a:r>
              <a:rPr lang="pl-PL" b="1" dirty="0"/>
              <a:t>	</a:t>
            </a:r>
            <a:r>
              <a:rPr lang="pl-PL" b="1" dirty="0" smtClean="0"/>
              <a:t>„W każdym zarysie ekologii integralnej, który nie wyklucza istoty ludzkiej, niezbędne jest uwzględnienie wartości pracy"</a:t>
            </a:r>
            <a:r>
              <a:rPr lang="pl-PL" dirty="0" smtClean="0"/>
              <a:t> (124), j</a:t>
            </a:r>
            <a:endParaRPr lang="pl-PL" dirty="0"/>
          </a:p>
        </p:txBody>
      </p:sp>
      <p:pic>
        <p:nvPicPr>
          <p:cNvPr id="5" name="Symbol zastępczy zawartości 4" descr="ekologia-a-zwierzet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348880"/>
            <a:ext cx="3596208" cy="3275131"/>
          </a:xfr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Rozdział trzeci:</a:t>
            </a:r>
            <a:br>
              <a:rPr lang="pl-PL" b="1" dirty="0" smtClean="0"/>
            </a:br>
            <a:r>
              <a:rPr lang="pl-PL" b="1" dirty="0" smtClean="0"/>
              <a:t> - Ludzki pierwiastek kryzysu ekologicznego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 descr="images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24940" y="3046889"/>
            <a:ext cx="2103120" cy="1394460"/>
          </a:xfrm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 smtClean="0"/>
              <a:t>	„Sercem tego, co proponuje Encyklika, jest ekologia integralna jako nowy wzorzec sprawiedliwości, ekologia, która "łączyłaby szczególne miejsce, jakie człowiek zajmuje na tym świecie oraz jego relacje z otaczającą go rzeczywistością” (15)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Rozdział czwarty:</a:t>
            </a:r>
            <a:br>
              <a:rPr lang="pl-PL" b="1" dirty="0" smtClean="0"/>
            </a:br>
            <a:r>
              <a:rPr lang="pl-PL" b="1" dirty="0" smtClean="0"/>
              <a:t> - Ekologia zintegrowana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13732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 smtClean="0"/>
              <a:t>	„Potrzebne są natomiast, co papieże powtarzali już wiele razy począwszy do </a:t>
            </a:r>
            <a:r>
              <a:rPr lang="pl-PL" b="1" dirty="0" err="1" smtClean="0"/>
              <a:t>Pacem</a:t>
            </a:r>
            <a:r>
              <a:rPr lang="pl-PL" b="1" dirty="0" smtClean="0"/>
              <a:t> </a:t>
            </a:r>
            <a:r>
              <a:rPr lang="pl-PL" b="1" dirty="0" err="1" smtClean="0"/>
              <a:t>in</a:t>
            </a:r>
            <a:r>
              <a:rPr lang="pl-PL" b="1" dirty="0" smtClean="0"/>
              <a:t> </a:t>
            </a:r>
            <a:r>
              <a:rPr lang="pl-PL" b="1" dirty="0" err="1" smtClean="0"/>
              <a:t>terris</a:t>
            </a:r>
            <a:r>
              <a:rPr lang="pl-PL" b="1" dirty="0" smtClean="0"/>
              <a:t>, skuteczne formy i narzędzia zarządzania globalnego”</a:t>
            </a:r>
            <a:r>
              <a:rPr lang="pl-PL" dirty="0" smtClean="0"/>
              <a:t> (175)</a:t>
            </a:r>
            <a:endParaRPr lang="pl-PL" dirty="0"/>
          </a:p>
        </p:txBody>
      </p:sp>
      <p:pic>
        <p:nvPicPr>
          <p:cNvPr id="5" name="Symbol zastępczy zawartości 4" descr="ochrona-srodowiska-jako-problem-globalny-683x51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230383"/>
            <a:ext cx="4038600" cy="3027472"/>
          </a:xfr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Rozdział piąty:</a:t>
            </a:r>
            <a:br>
              <a:rPr lang="pl-PL" b="1" dirty="0" smtClean="0"/>
            </a:br>
            <a:r>
              <a:rPr lang="pl-PL" b="1" dirty="0" smtClean="0"/>
              <a:t> - Wytyczne i działania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50</Words>
  <Application>Microsoft Office PowerPoint</Application>
  <PresentationFormat>Pokaz na ekranie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Hol</vt:lpstr>
      <vt:lpstr>            Laudato si’</vt:lpstr>
      <vt:lpstr>Ogólne spojrzenie</vt:lpstr>
      <vt:lpstr>"Ludzkość jest jeszcze zdolna do współpracy w budowaniu naszego wspólnego domu„ </vt:lpstr>
      <vt:lpstr>Encyklika Laudato si’ rozwija się w sześciu rozdziałach</vt:lpstr>
      <vt:lpstr>Rozdział pierwszy:  - Co dzieje się w naszym domu</vt:lpstr>
      <vt:lpstr>Rozdział drugi:  - Ewangelia stworzenia</vt:lpstr>
      <vt:lpstr>Rozdział trzeci:  - Ludzki pierwiastek kryzysu ekologicznego</vt:lpstr>
      <vt:lpstr>Rozdział czwarty:  - Ekologia zintegrowana</vt:lpstr>
      <vt:lpstr>Rozdział piąty:  - Wytyczne i działania</vt:lpstr>
      <vt:lpstr>Rozdział szósty:  - Edukacja i duchowość ekologiczna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"Laudato si„ – wybrane fragmenty</dc:title>
  <dc:creator>Admin</dc:creator>
  <cp:lastModifiedBy>Admin</cp:lastModifiedBy>
  <cp:revision>9</cp:revision>
  <dcterms:created xsi:type="dcterms:W3CDTF">2020-12-07T18:12:15Z</dcterms:created>
  <dcterms:modified xsi:type="dcterms:W3CDTF">2020-12-07T19:30:50Z</dcterms:modified>
</cp:coreProperties>
</file>