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8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3" r:id="rId11"/>
    <p:sldId id="382" r:id="rId12"/>
    <p:sldId id="38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0" autoAdjust="0"/>
    <p:restoredTop sz="94660"/>
  </p:normalViewPr>
  <p:slideViewPr>
    <p:cSldViewPr snapToGrid="0">
      <p:cViewPr>
        <p:scale>
          <a:sx n="81" d="100"/>
          <a:sy n="81" d="100"/>
        </p:scale>
        <p:origin x="-3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5386C-B917-43D6-932D-B9649A9FA084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D5ACE-9570-4B13-A3B2-D44DF54FBCC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253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37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06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45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940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32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60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8886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627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868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52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34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68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47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8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3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33DDF6-081C-4B5D-BBB8-A843C1AD0665}" type="datetimeFigureOut">
              <a:rPr lang="sk-SK" smtClean="0"/>
              <a:pPr/>
              <a:t>3. 6. 2020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15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Ix5VNq04rK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D19174-0530-412A-9E1D-FDECA4560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649" y="360737"/>
            <a:ext cx="10452296" cy="3261694"/>
          </a:xfrm>
        </p:spPr>
        <p:txBody>
          <a:bodyPr>
            <a:normAutofit/>
          </a:bodyPr>
          <a:lstStyle/>
          <a:p>
            <a:pPr algn="ctr"/>
            <a:r>
              <a:rPr lang="sk-SK" sz="4400" dirty="0"/>
              <a:t>III. OBRAZY STREDOVEKÉHO SVETA</a:t>
            </a:r>
            <a:br>
              <a:rPr lang="sk-SK" sz="4400" dirty="0"/>
            </a:br>
            <a:r>
              <a:rPr lang="sk-SK" sz="4400" dirty="0"/>
              <a:t/>
            </a:r>
            <a:br>
              <a:rPr lang="sk-SK" sz="4400" dirty="0"/>
            </a:br>
            <a:endParaRPr lang="sk-SK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75110F8-441D-466C-A2BC-A4C4C0036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043" y="3848097"/>
            <a:ext cx="8878957" cy="3261694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/>
              <a:t>5. KRESŤANSTVO SI ZÍSKALO EURÓPU</a:t>
            </a:r>
          </a:p>
          <a:p>
            <a:pPr algn="ctr"/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77981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3DF4AF-DEF4-427A-A0E3-B83993C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484243"/>
          </a:xfrm>
        </p:spPr>
        <p:txBody>
          <a:bodyPr/>
          <a:lstStyle/>
          <a:p>
            <a:r>
              <a:rPr lang="sk-SK" b="1" dirty="0"/>
              <a:t>Križiacke výpravy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E62CF0D-5412-4F93-B6F2-AC881A0B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626" y="1171926"/>
            <a:ext cx="9210398" cy="5373759"/>
          </a:xfrm>
        </p:spPr>
        <p:txBody>
          <a:bodyPr>
            <a:normAutofit/>
          </a:bodyPr>
          <a:lstStyle/>
          <a:p>
            <a:pPr algn="just"/>
            <a:endParaRPr lang="sk-SK" sz="35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5F705EE4-A27F-44C3-8F5C-F82007563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626" y="1282890"/>
            <a:ext cx="8680174" cy="5122672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xmlns="" id="{FE2FBBF8-3A4E-49F4-9E29-1E76470E7F9C}"/>
              </a:ext>
            </a:extLst>
          </p:cNvPr>
          <p:cNvSpPr/>
          <p:nvPr/>
        </p:nvSpPr>
        <p:spPr>
          <a:xfrm>
            <a:off x="2433851" y="6405562"/>
            <a:ext cx="6851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Územie ovládané </a:t>
            </a:r>
            <a:r>
              <a:rPr lang="sk-SK" dirty="0" err="1"/>
              <a:t>Seldžukmi</a:t>
            </a:r>
            <a:r>
              <a:rPr lang="sk-SK" dirty="0"/>
              <a:t> v dobe smrti sultána </a:t>
            </a:r>
            <a:r>
              <a:rPr lang="sk-SK" dirty="0" err="1"/>
              <a:t>Malikšáha</a:t>
            </a:r>
            <a:r>
              <a:rPr lang="sk-SK" dirty="0"/>
              <a:t> (1092)</a:t>
            </a:r>
          </a:p>
        </p:txBody>
      </p:sp>
    </p:spTree>
    <p:extLst>
      <p:ext uri="{BB962C8B-B14F-4D97-AF65-F5344CB8AC3E}">
        <p14:creationId xmlns:p14="http://schemas.microsoft.com/office/powerpoint/2010/main" val="325082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3DF4AF-DEF4-427A-A0E3-B83993C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484243"/>
          </a:xfrm>
        </p:spPr>
        <p:txBody>
          <a:bodyPr/>
          <a:lstStyle/>
          <a:p>
            <a:r>
              <a:rPr lang="sk-SK" b="1" dirty="0"/>
              <a:t>Križiacke výpravy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E62CF0D-5412-4F93-B6F2-AC881A0B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626" y="1171926"/>
            <a:ext cx="9210398" cy="537375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k-SK" sz="3500" dirty="0"/>
              <a:t>1	Prvá križiacka výprava</a:t>
            </a:r>
          </a:p>
          <a:p>
            <a:pPr algn="just"/>
            <a:r>
              <a:rPr lang="sk-SK" sz="3500" dirty="0"/>
              <a:t>2	Druhá križiacka výprava</a:t>
            </a:r>
          </a:p>
          <a:p>
            <a:pPr algn="just"/>
            <a:r>
              <a:rPr lang="sk-SK" sz="3500" dirty="0"/>
              <a:t>3	Tretia križiacka výprava</a:t>
            </a:r>
          </a:p>
          <a:p>
            <a:pPr algn="just"/>
            <a:r>
              <a:rPr lang="sk-SK" sz="3500" dirty="0"/>
              <a:t>4	Štvrtá križiacka výprava</a:t>
            </a:r>
          </a:p>
          <a:p>
            <a:pPr algn="just"/>
            <a:r>
              <a:rPr lang="sk-SK" sz="3500" dirty="0"/>
              <a:t>5	Legenda o výprave detí</a:t>
            </a:r>
          </a:p>
          <a:p>
            <a:pPr algn="just"/>
            <a:r>
              <a:rPr lang="sk-SK" sz="3500" dirty="0"/>
              <a:t>6	Piata križiacka výprava</a:t>
            </a:r>
          </a:p>
          <a:p>
            <a:pPr algn="just"/>
            <a:r>
              <a:rPr lang="sk-SK" sz="3500" dirty="0"/>
              <a:t>7	      Šiesta križiacka výprava</a:t>
            </a:r>
          </a:p>
          <a:p>
            <a:pPr algn="just"/>
            <a:r>
              <a:rPr lang="sk-SK" sz="3500" dirty="0"/>
              <a:t>8	Siedma križiacka výprava</a:t>
            </a:r>
          </a:p>
          <a:p>
            <a:pPr algn="just"/>
            <a:r>
              <a:rPr lang="sk-SK" sz="3500" dirty="0"/>
              <a:t>9	Ôsma križiacka výprava</a:t>
            </a:r>
          </a:p>
          <a:p>
            <a:pPr algn="just"/>
            <a:r>
              <a:rPr lang="sk-SK" sz="3500" dirty="0"/>
              <a:t>10	Deviata križiacka výprava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BCB7A1D1-0F24-485C-B071-ED40C1398D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9851" y="312315"/>
            <a:ext cx="1115665" cy="85961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DA0D7003-415E-4FF0-BFF7-B71ED4A0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079" y="1186403"/>
            <a:ext cx="2095500" cy="22860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8F9D7C55-9EC9-4384-B7B2-96AFD8999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101" y="1687105"/>
            <a:ext cx="2095500" cy="21717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AF3327FB-ABCE-4575-B43A-B72EF735D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339" y="4061667"/>
            <a:ext cx="2095500" cy="21907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ADEB473D-64A4-4052-85ED-2FFC2A160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079" y="3623517"/>
            <a:ext cx="20955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3DF4AF-DEF4-427A-A0E3-B83993C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484243"/>
          </a:xfrm>
        </p:spPr>
        <p:txBody>
          <a:bodyPr/>
          <a:lstStyle/>
          <a:p>
            <a:r>
              <a:rPr lang="sk-SK" b="1" dirty="0"/>
              <a:t>Prečítajme si...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E62CF0D-5412-4F93-B6F2-AC881A0B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626" y="1171926"/>
            <a:ext cx="9210398" cy="537375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k-SK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Napriek desaťtisícom zbytočných obetí križiacke výpravy predsa len Európanom „otvorili dvere“ do tajuplného Orientu. Križiaci spoznali rozvinutú kultúru, ktorá bola na vyššej úrovni ako západoeurópska. </a:t>
            </a:r>
          </a:p>
          <a:p>
            <a:pPr marL="0" indent="0" algn="ctr">
              <a:buNone/>
            </a:pPr>
            <a:r>
              <a:rPr lang="sk-SK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 Európe sa začala priam horúčka po získaní orientálnych plodín a výrobkov, ktoré sa stali módnym hitom. </a:t>
            </a:r>
          </a:p>
          <a:p>
            <a:pPr marL="0" indent="0" algn="ctr">
              <a:buNone/>
            </a:pPr>
            <a:r>
              <a:rPr lang="sk-SK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svoje si prišli aj európski učenci – opäť začali študovať diela veľkých antických vzdelancov, na ktorých sa na západe zabudlo, no v Oriente sa tešili veľkej popularite.</a:t>
            </a:r>
          </a:p>
          <a:p>
            <a:pPr marL="0" indent="0" algn="ctr">
              <a:buNone/>
            </a:pPr>
            <a:r>
              <a:rPr lang="sk-SK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Križiaci spoznali aj oveľa obyčajnejšie veci.</a:t>
            </a:r>
          </a:p>
          <a:p>
            <a:pPr marL="0" indent="0" algn="ctr">
              <a:buNone/>
            </a:pPr>
            <a:r>
              <a:rPr lang="sk-SK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Napríklad videli, že moslimovia sú oveľa čistotnejší než oni, že sa pravidelne kúpu a používajú peknú, jemnú spodnú bielizeň, takú odlišnú od ich hrubých ľanových košieľ...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07E9A20A-76E0-4CC5-A58A-4119002DB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100" y="107500"/>
            <a:ext cx="2867025" cy="126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6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xmlns="" id="{8F494F69-9E70-42F4-99BB-A334FFEE2987}"/>
              </a:ext>
            </a:extLst>
          </p:cNvPr>
          <p:cNvSpPr/>
          <p:nvPr/>
        </p:nvSpPr>
        <p:spPr>
          <a:xfrm>
            <a:off x="1510749" y="3244334"/>
            <a:ext cx="103764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dirty="0">
                <a:hlinkClick r:id="rId2"/>
              </a:rPr>
              <a:t>Cirkev  v  stredoveku</a:t>
            </a:r>
          </a:p>
          <a:p>
            <a:pPr algn="ctr"/>
            <a:r>
              <a:rPr lang="sk-SK" sz="3600" dirty="0">
                <a:hlinkClick r:id="rId2"/>
              </a:rPr>
              <a:t>https://www.youtube.com/watch?v=Ix5VNq04rKk</a:t>
            </a:r>
            <a:endParaRPr lang="sk-SK" sz="3600" dirty="0"/>
          </a:p>
          <a:p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46F0A134-8E5B-4C5F-8512-D56EB4EAE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817" y="516835"/>
            <a:ext cx="3135327" cy="25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7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3DF4AF-DEF4-427A-A0E3-B83993C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484243"/>
          </a:xfrm>
        </p:spPr>
        <p:txBody>
          <a:bodyPr/>
          <a:lstStyle/>
          <a:p>
            <a:r>
              <a:rPr lang="sk-SK" b="1" dirty="0"/>
              <a:t>Spôsoby šírenia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E62CF0D-5412-4F93-B6F2-AC881A0B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171926"/>
            <a:ext cx="10018713" cy="4911219"/>
          </a:xfrm>
        </p:spPr>
        <p:txBody>
          <a:bodyPr>
            <a:normAutofit/>
          </a:bodyPr>
          <a:lstStyle/>
          <a:p>
            <a:pPr algn="just"/>
            <a:r>
              <a:rPr lang="sk-SK" sz="3500" b="1" dirty="0"/>
              <a:t>nenásilný spôsob </a:t>
            </a:r>
            <a:r>
              <a:rPr lang="sk-SK" sz="3500" dirty="0"/>
              <a:t>prostredníctvom misionárov</a:t>
            </a:r>
          </a:p>
          <a:p>
            <a:pPr marL="0" indent="0" algn="just">
              <a:buNone/>
            </a:pPr>
            <a:endParaRPr lang="sk-SK" sz="3500" dirty="0"/>
          </a:p>
          <a:p>
            <a:pPr algn="just"/>
            <a:r>
              <a:rPr lang="sk-SK" sz="3500" b="1" dirty="0"/>
              <a:t>násilný spôsob </a:t>
            </a:r>
            <a:r>
              <a:rPr lang="sk-SK" sz="3500" dirty="0"/>
              <a:t>– panovníci na </a:t>
            </a:r>
            <a:r>
              <a:rPr lang="sk-SK" sz="3500" dirty="0" err="1"/>
              <a:t>novodobytých</a:t>
            </a:r>
            <a:r>
              <a:rPr lang="sk-SK" sz="3500" dirty="0"/>
              <a:t> územiach nútili ľudí prijať kresťanstvo</a:t>
            </a:r>
          </a:p>
          <a:p>
            <a:pPr algn="just"/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BCB7A1D1-0F24-485C-B071-ED40C1398D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9851" y="312315"/>
            <a:ext cx="1115665" cy="85961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970D2E1C-3F92-4554-B386-6D79FA420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646" y="1656646"/>
            <a:ext cx="1772354" cy="1772354"/>
          </a:xfrm>
          <a:prstGeom prst="rect">
            <a:avLst/>
          </a:prstGeom>
        </p:spPr>
      </p:pic>
      <p:pic>
        <p:nvPicPr>
          <p:cNvPr id="6" name="Picture 2" descr="VÃ½sledok vyhÄ¾adÃ¡vania obrÃ¡zkov pre dopyt rytieri">
            <a:extLst>
              <a:ext uri="{FF2B5EF4-FFF2-40B4-BE49-F238E27FC236}">
                <a16:creationId xmlns:a16="http://schemas.microsoft.com/office/drawing/2014/main" xmlns="" id="{BD82C049-3F7E-4B25-8E05-0748E7D42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87" y="4313754"/>
            <a:ext cx="3130717" cy="194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7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3DF4AF-DEF4-427A-A0E3-B83993C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484243"/>
          </a:xfrm>
        </p:spPr>
        <p:txBody>
          <a:bodyPr/>
          <a:lstStyle/>
          <a:p>
            <a:r>
              <a:rPr lang="sk-SK" b="1" dirty="0"/>
              <a:t>Sila cirkvi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E62CF0D-5412-4F93-B6F2-AC881A0B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171926"/>
            <a:ext cx="10018713" cy="4911219"/>
          </a:xfrm>
        </p:spPr>
        <p:txBody>
          <a:bodyPr>
            <a:normAutofit/>
          </a:bodyPr>
          <a:lstStyle/>
          <a:p>
            <a:pPr algn="just"/>
            <a:r>
              <a:rPr lang="sk-SK" sz="3500" dirty="0"/>
              <a:t>udržiavanie tradícií z neskorého staroveku</a:t>
            </a:r>
          </a:p>
          <a:p>
            <a:pPr marL="0" indent="0" algn="just">
              <a:buNone/>
            </a:pPr>
            <a:endParaRPr lang="sk-SK" sz="3500" dirty="0"/>
          </a:p>
          <a:p>
            <a:pPr algn="just"/>
            <a:r>
              <a:rPr lang="sk-SK" sz="3500" dirty="0"/>
              <a:t>cirkev dokázala udržiavať mnohé inštitúcie potrebné na organizovanie ako-tak pokojného života bežných ľudí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BCB7A1D1-0F24-485C-B071-ED40C1398D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9851" y="312315"/>
            <a:ext cx="1115665" cy="85961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78D6D866-9819-4F0E-AD49-D2594C577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467" y="4790363"/>
            <a:ext cx="1676400" cy="19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2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3DF4AF-DEF4-427A-A0E3-B83993C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484243"/>
          </a:xfrm>
        </p:spPr>
        <p:txBody>
          <a:bodyPr/>
          <a:lstStyle/>
          <a:p>
            <a:r>
              <a:rPr lang="sk-SK" b="1" dirty="0"/>
              <a:t>Katolícka a pravoslávna cirkev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E62CF0D-5412-4F93-B6F2-AC881A0B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535822"/>
            <a:ext cx="10018713" cy="4911219"/>
          </a:xfrm>
        </p:spPr>
        <p:txBody>
          <a:bodyPr>
            <a:normAutofit/>
          </a:bodyPr>
          <a:lstStyle/>
          <a:p>
            <a:pPr algn="just"/>
            <a:r>
              <a:rPr lang="sk-SK" sz="3500" b="1" dirty="0"/>
              <a:t>1054 schizma </a:t>
            </a:r>
            <a:r>
              <a:rPr lang="sk-SK" sz="3500" dirty="0"/>
              <a:t>– rozdelenie kresťanstva –</a:t>
            </a:r>
          </a:p>
          <a:p>
            <a:pPr algn="just">
              <a:buFontTx/>
              <a:buChar char="-"/>
            </a:pPr>
            <a:r>
              <a:rPr lang="sk-SK" sz="3500" b="1" dirty="0"/>
              <a:t>východná pravoslávna cirkev</a:t>
            </a:r>
          </a:p>
          <a:p>
            <a:pPr algn="just">
              <a:buFontTx/>
              <a:buChar char="-"/>
            </a:pPr>
            <a:r>
              <a:rPr lang="sk-SK" sz="3500" b="1" dirty="0"/>
              <a:t>západná katolícka cirkev</a:t>
            </a:r>
            <a:endParaRPr lang="sk-SK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BCB7A1D1-0F24-485C-B071-ED40C1398D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9851" y="312315"/>
            <a:ext cx="1115665" cy="85961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407D0206-6E58-4BB7-BF62-9D04E37C2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28" y="4109804"/>
            <a:ext cx="5756060" cy="26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1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3DF4AF-DEF4-427A-A0E3-B83993C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484243"/>
          </a:xfrm>
        </p:spPr>
        <p:txBody>
          <a:bodyPr/>
          <a:lstStyle/>
          <a:p>
            <a:r>
              <a:rPr lang="sk-SK" b="1" dirty="0"/>
              <a:t>Šírenie kresťanstva v strednej Európe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E62CF0D-5412-4F93-B6F2-AC881A0B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581" y="469561"/>
            <a:ext cx="10018713" cy="4911219"/>
          </a:xfrm>
        </p:spPr>
        <p:txBody>
          <a:bodyPr>
            <a:normAutofit/>
          </a:bodyPr>
          <a:lstStyle/>
          <a:p>
            <a:pPr algn="just"/>
            <a:r>
              <a:rPr lang="sk-SK" sz="3500" dirty="0"/>
              <a:t>najskôr misionári zo Salzburgu a z </a:t>
            </a:r>
            <a:r>
              <a:rPr lang="sk-SK" sz="3500" dirty="0" err="1"/>
              <a:t>Aquileie</a:t>
            </a:r>
            <a:r>
              <a:rPr lang="sk-SK" sz="3500" dirty="0"/>
              <a:t> </a:t>
            </a:r>
          </a:p>
          <a:p>
            <a:pPr algn="just"/>
            <a:r>
              <a:rPr lang="sk-SK" sz="3500" dirty="0"/>
              <a:t>patrili sme do západného kresťanstva</a:t>
            </a:r>
          </a:p>
          <a:p>
            <a:pPr algn="just"/>
            <a:r>
              <a:rPr lang="sk-SK" sz="3500" dirty="0"/>
              <a:t>latinské písmo a latinčina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BCB7A1D1-0F24-485C-B071-ED40C1398D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9851" y="312315"/>
            <a:ext cx="1115665" cy="85961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A7431623-3CF5-4697-A8C8-DE4EF1046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687" y="4056805"/>
            <a:ext cx="47625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9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3DF4AF-DEF4-427A-A0E3-B83993C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484243"/>
          </a:xfrm>
        </p:spPr>
        <p:txBody>
          <a:bodyPr/>
          <a:lstStyle/>
          <a:p>
            <a:r>
              <a:rPr lang="sk-SK" b="1" dirty="0"/>
              <a:t>Misia Konštantína a Metoda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E62CF0D-5412-4F93-B6F2-AC881A0B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747855"/>
            <a:ext cx="10018713" cy="4911219"/>
          </a:xfrm>
        </p:spPr>
        <p:txBody>
          <a:bodyPr>
            <a:normAutofit/>
          </a:bodyPr>
          <a:lstStyle/>
          <a:p>
            <a:pPr algn="just"/>
            <a:r>
              <a:rPr lang="sk-SK" sz="3500" dirty="0"/>
              <a:t>863 príchod na Veľkú Moravu</a:t>
            </a:r>
          </a:p>
          <a:p>
            <a:pPr algn="just"/>
            <a:r>
              <a:rPr lang="sk-SK" sz="3500" dirty="0"/>
              <a:t>vplyv Byzantskej ríše</a:t>
            </a:r>
          </a:p>
          <a:p>
            <a:pPr algn="just"/>
            <a:r>
              <a:rPr lang="sk-SK" sz="3500" dirty="0"/>
              <a:t>staroslovienčina</a:t>
            </a:r>
          </a:p>
          <a:p>
            <a:pPr algn="just"/>
            <a:r>
              <a:rPr lang="sk-SK" sz="3500" dirty="0"/>
              <a:t>hlaholika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BCB7A1D1-0F24-485C-B071-ED40C1398D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9851" y="312315"/>
            <a:ext cx="1115665" cy="85961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BBD92F0A-FD65-4BEA-82B8-C346147BC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915" y="2644578"/>
            <a:ext cx="2662735" cy="35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3DF4AF-DEF4-427A-A0E3-B83993C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484243"/>
          </a:xfrm>
        </p:spPr>
        <p:txBody>
          <a:bodyPr/>
          <a:lstStyle/>
          <a:p>
            <a:r>
              <a:rPr lang="sk-SK" b="1" dirty="0"/>
              <a:t>Súperenie cirkevnej a svetskej moci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E62CF0D-5412-4F93-B6F2-AC881A0B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171926"/>
            <a:ext cx="10018713" cy="4911219"/>
          </a:xfrm>
        </p:spPr>
        <p:txBody>
          <a:bodyPr>
            <a:normAutofit/>
          </a:bodyPr>
          <a:lstStyle/>
          <a:p>
            <a:pPr algn="just"/>
            <a:r>
              <a:rPr lang="sk-SK" sz="3500" dirty="0"/>
              <a:t>spory medzi panovníkmi a cirkevnými hodnostármi</a:t>
            </a:r>
          </a:p>
          <a:p>
            <a:pPr algn="just"/>
            <a:r>
              <a:rPr lang="sk-SK" sz="3500" dirty="0"/>
              <a:t>Ktorá moc je dôležitejšia – svetská či cirkevná?</a:t>
            </a:r>
          </a:p>
          <a:p>
            <a:pPr algn="just"/>
            <a:r>
              <a:rPr lang="sk-SK" sz="3500" dirty="0"/>
              <a:t>väčšinou sa uznala samostatnosť panovníka a pápeža</a:t>
            </a:r>
          </a:p>
          <a:p>
            <a:pPr algn="just"/>
            <a:r>
              <a:rPr lang="sk-SK" sz="3500" dirty="0"/>
              <a:t>obidve moci sa rešpektovali a dopĺňali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BCB7A1D1-0F24-485C-B071-ED40C1398D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9851" y="312315"/>
            <a:ext cx="1115665" cy="85961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BC3D828D-0939-47CB-A4CB-E9B739FCD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770" y="5341023"/>
            <a:ext cx="5236918" cy="148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8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3DF4AF-DEF4-427A-A0E3-B83993C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484243"/>
          </a:xfrm>
        </p:spPr>
        <p:txBody>
          <a:bodyPr/>
          <a:lstStyle/>
          <a:p>
            <a:r>
              <a:rPr lang="sk-SK" b="1" dirty="0"/>
              <a:t>Križiacke výpravy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E62CF0D-5412-4F93-B6F2-AC881A0B8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171926"/>
            <a:ext cx="10018713" cy="4911219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3500" dirty="0"/>
              <a:t>11. stor. Palestínu a Jeruzalem dobyli moslimovia, ohrozovanie Byzantskej ríše</a:t>
            </a:r>
          </a:p>
          <a:p>
            <a:pPr algn="just"/>
            <a:r>
              <a:rPr lang="sk-SK" sz="3500" dirty="0"/>
              <a:t>pobúrenie v kresťanskom svete</a:t>
            </a:r>
          </a:p>
          <a:p>
            <a:pPr algn="just"/>
            <a:r>
              <a:rPr lang="sk-SK" sz="3500" dirty="0"/>
              <a:t>myšlienka svätej vojny za oslobodenie Svätej zeme</a:t>
            </a:r>
          </a:p>
          <a:p>
            <a:pPr algn="just"/>
            <a:r>
              <a:rPr lang="sk-SK" sz="3500" dirty="0"/>
              <a:t>pápež URBAN II. vyzval na cirkevnom sneme v </a:t>
            </a:r>
            <a:r>
              <a:rPr lang="sk-SK" sz="3500" dirty="0" err="1"/>
              <a:t>Clermonte</a:t>
            </a:r>
            <a:r>
              <a:rPr lang="sk-SK" sz="3500" dirty="0"/>
              <a:t> na vojnu proti moslimom</a:t>
            </a:r>
          </a:p>
          <a:p>
            <a:pPr algn="just"/>
            <a:r>
              <a:rPr lang="sk-SK" sz="3500" dirty="0"/>
              <a:t>uskutočnilo sa niekoľko križiackych výprav, striedavé úspechy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BCB7A1D1-0F24-485C-B071-ED40C1398D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9851" y="312315"/>
            <a:ext cx="1115665" cy="85961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48F11928-FB56-4502-90E9-0BB9F9223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651" y="5450585"/>
            <a:ext cx="1312024" cy="1265119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F133A995-5C28-4E6C-AE0A-D84A7C7EC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4340" y="1796239"/>
            <a:ext cx="1138646" cy="132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62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Paralax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1776</TotalTime>
  <Words>323</Words>
  <Application>Microsoft Office PowerPoint</Application>
  <PresentationFormat>Vlastní</PresentationFormat>
  <Paragraphs>55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Paralaxa</vt:lpstr>
      <vt:lpstr>III. OBRAZY STREDOVEKÉHO SVETA  </vt:lpstr>
      <vt:lpstr>Prezentace aplikace PowerPoint</vt:lpstr>
      <vt:lpstr>Spôsoby šírenia</vt:lpstr>
      <vt:lpstr>Sila cirkvi</vt:lpstr>
      <vt:lpstr>Katolícka a pravoslávna cirkev</vt:lpstr>
      <vt:lpstr>Šírenie kresťanstva v strednej Európe</vt:lpstr>
      <vt:lpstr>Misia Konštantína a Metoda</vt:lpstr>
      <vt:lpstr>Súperenie cirkevnej a svetskej moci</vt:lpstr>
      <vt:lpstr>Križiacke výpravy</vt:lpstr>
      <vt:lpstr>Križiacke výpravy</vt:lpstr>
      <vt:lpstr>Križiacke výpravy</vt:lpstr>
      <vt:lpstr>Prečítajme si...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NA CESTE  K MODERNÝM NÁRODOM</dc:title>
  <dc:creator>Erika</dc:creator>
  <cp:lastModifiedBy>marek</cp:lastModifiedBy>
  <cp:revision>1091</cp:revision>
  <dcterms:created xsi:type="dcterms:W3CDTF">2018-10-01T08:13:13Z</dcterms:created>
  <dcterms:modified xsi:type="dcterms:W3CDTF">2020-06-03T05:34:08Z</dcterms:modified>
</cp:coreProperties>
</file>