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  <p:sldMasterId id="2147483764" r:id="rId2"/>
  </p:sldMasterIdLst>
  <p:sldIdLst>
    <p:sldId id="256" r:id="rId3"/>
    <p:sldId id="257" r:id="rId4"/>
    <p:sldId id="258" r:id="rId5"/>
    <p:sldId id="261" r:id="rId6"/>
    <p:sldId id="259" r:id="rId7"/>
    <p:sldId id="260" r:id="rId8"/>
    <p:sldId id="262" r:id="rId9"/>
    <p:sldId id="266" r:id="rId10"/>
    <p:sldId id="263" r:id="rId11"/>
    <p:sldId id="264" r:id="rId12"/>
    <p:sldId id="265" r:id="rId13"/>
    <p:sldId id="267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94660"/>
  </p:normalViewPr>
  <p:slideViewPr>
    <p:cSldViewPr snapToGrid="0">
      <p:cViewPr>
        <p:scale>
          <a:sx n="81" d="100"/>
          <a:sy n="81" d="100"/>
        </p:scale>
        <p:origin x="-300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38BE4-2A18-4E28-AC65-61672E8E85EA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/>
      <dgm:spPr/>
      <dgm:t>
        <a:bodyPr/>
        <a:lstStyle/>
        <a:p>
          <a:endParaRPr lang="sk-SK"/>
        </a:p>
      </dgm:t>
    </dgm:pt>
    <dgm:pt modelId="{797A66AB-DC7A-4494-A74F-632D59A1CA18}">
      <dgm:prSet custT="1"/>
      <dgm:spPr/>
      <dgm:t>
        <a:bodyPr/>
        <a:lstStyle/>
        <a:p>
          <a:r>
            <a:rPr lang="sk-SK" sz="2400" dirty="0"/>
            <a:t>Mešťania boli slobodní, neboli majetkom pána ako roľnícki poddaní.</a:t>
          </a:r>
        </a:p>
      </dgm:t>
    </dgm:pt>
    <dgm:pt modelId="{EFA4AF6C-683F-4271-A807-409B93FC680F}" type="parTrans" cxnId="{EDB45C3D-CB87-4334-958F-EEA9DF673BE9}">
      <dgm:prSet/>
      <dgm:spPr/>
      <dgm:t>
        <a:bodyPr/>
        <a:lstStyle/>
        <a:p>
          <a:endParaRPr lang="sk-SK"/>
        </a:p>
      </dgm:t>
    </dgm:pt>
    <dgm:pt modelId="{FC7E719B-B4CC-4E14-BA8A-4E1FF47458C7}" type="sibTrans" cxnId="{EDB45C3D-CB87-4334-958F-EEA9DF673BE9}">
      <dgm:prSet/>
      <dgm:spPr/>
      <dgm:t>
        <a:bodyPr/>
        <a:lstStyle/>
        <a:p>
          <a:endParaRPr lang="sk-SK"/>
        </a:p>
      </dgm:t>
    </dgm:pt>
    <dgm:pt modelId="{A44E81BA-98DC-4D27-9DFC-115682803E48}" type="pres">
      <dgm:prSet presAssocID="{8DE38BE4-2A18-4E28-AC65-61672E8E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36501B-FB73-45C9-8AE2-2099A3E03A61}" type="pres">
      <dgm:prSet presAssocID="{797A66AB-DC7A-4494-A74F-632D59A1CA1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7CF8842-FA27-4022-98C5-F06C19B9B548}" type="presOf" srcId="{797A66AB-DC7A-4494-A74F-632D59A1CA18}" destId="{ED36501B-FB73-45C9-8AE2-2099A3E03A61}" srcOrd="0" destOrd="0" presId="urn:microsoft.com/office/officeart/2005/8/layout/vList2"/>
    <dgm:cxn modelId="{EDB45C3D-CB87-4334-958F-EEA9DF673BE9}" srcId="{8DE38BE4-2A18-4E28-AC65-61672E8E85EA}" destId="{797A66AB-DC7A-4494-A74F-632D59A1CA18}" srcOrd="0" destOrd="0" parTransId="{EFA4AF6C-683F-4271-A807-409B93FC680F}" sibTransId="{FC7E719B-B4CC-4E14-BA8A-4E1FF47458C7}"/>
    <dgm:cxn modelId="{9175174F-A250-47BC-9B47-E9E91401D295}" type="presOf" srcId="{8DE38BE4-2A18-4E28-AC65-61672E8E85EA}" destId="{A44E81BA-98DC-4D27-9DFC-115682803E48}" srcOrd="0" destOrd="0" presId="urn:microsoft.com/office/officeart/2005/8/layout/vList2"/>
    <dgm:cxn modelId="{BFAEB884-F834-4A64-8B98-B688D44F7267}" type="presParOf" srcId="{A44E81BA-98DC-4D27-9DFC-115682803E48}" destId="{ED36501B-FB73-45C9-8AE2-2099A3E03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DE38BE4-2A18-4E28-AC65-61672E8E85EA}" type="doc">
      <dgm:prSet loTypeId="urn:microsoft.com/office/officeart/2005/8/layout/vList2" loCatId="list" qsTypeId="urn:microsoft.com/office/officeart/2005/8/quickstyle/simple4" qsCatId="simple" csTypeId="urn:microsoft.com/office/officeart/2005/8/colors/accent6_4" csCatId="accent6" phldr="1"/>
      <dgm:spPr/>
      <dgm:t>
        <a:bodyPr/>
        <a:lstStyle/>
        <a:p>
          <a:endParaRPr lang="sk-SK"/>
        </a:p>
      </dgm:t>
    </dgm:pt>
    <dgm:pt modelId="{797A66AB-DC7A-4494-A74F-632D59A1CA18}">
      <dgm:prSet custT="1"/>
      <dgm:spPr/>
      <dgm:t>
        <a:bodyPr/>
        <a:lstStyle/>
        <a:p>
          <a:r>
            <a:rPr lang="sk-SK" sz="2400" dirty="0"/>
            <a:t>Ulička remesiel v Košiciach.</a:t>
          </a:r>
        </a:p>
      </dgm:t>
    </dgm:pt>
    <dgm:pt modelId="{EFA4AF6C-683F-4271-A807-409B93FC680F}" type="parTrans" cxnId="{EDB45C3D-CB87-4334-958F-EEA9DF673BE9}">
      <dgm:prSet/>
      <dgm:spPr/>
      <dgm:t>
        <a:bodyPr/>
        <a:lstStyle/>
        <a:p>
          <a:endParaRPr lang="sk-SK"/>
        </a:p>
      </dgm:t>
    </dgm:pt>
    <dgm:pt modelId="{FC7E719B-B4CC-4E14-BA8A-4E1FF47458C7}" type="sibTrans" cxnId="{EDB45C3D-CB87-4334-958F-EEA9DF673BE9}">
      <dgm:prSet/>
      <dgm:spPr/>
      <dgm:t>
        <a:bodyPr/>
        <a:lstStyle/>
        <a:p>
          <a:endParaRPr lang="sk-SK"/>
        </a:p>
      </dgm:t>
    </dgm:pt>
    <dgm:pt modelId="{A44E81BA-98DC-4D27-9DFC-115682803E48}" type="pres">
      <dgm:prSet presAssocID="{8DE38BE4-2A18-4E28-AC65-61672E8E85E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D36501B-FB73-45C9-8AE2-2099A3E03A61}" type="pres">
      <dgm:prSet presAssocID="{797A66AB-DC7A-4494-A74F-632D59A1CA18}" presName="parentText" presStyleLbl="node1" presStyleIdx="0" presStyleCnt="1" custScaleX="97133" custScaleY="93279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7CF8842-FA27-4022-98C5-F06C19B9B548}" type="presOf" srcId="{797A66AB-DC7A-4494-A74F-632D59A1CA18}" destId="{ED36501B-FB73-45C9-8AE2-2099A3E03A61}" srcOrd="0" destOrd="0" presId="urn:microsoft.com/office/officeart/2005/8/layout/vList2"/>
    <dgm:cxn modelId="{EDB45C3D-CB87-4334-958F-EEA9DF673BE9}" srcId="{8DE38BE4-2A18-4E28-AC65-61672E8E85EA}" destId="{797A66AB-DC7A-4494-A74F-632D59A1CA18}" srcOrd="0" destOrd="0" parTransId="{EFA4AF6C-683F-4271-A807-409B93FC680F}" sibTransId="{FC7E719B-B4CC-4E14-BA8A-4E1FF47458C7}"/>
    <dgm:cxn modelId="{9175174F-A250-47BC-9B47-E9E91401D295}" type="presOf" srcId="{8DE38BE4-2A18-4E28-AC65-61672E8E85EA}" destId="{A44E81BA-98DC-4D27-9DFC-115682803E48}" srcOrd="0" destOrd="0" presId="urn:microsoft.com/office/officeart/2005/8/layout/vList2"/>
    <dgm:cxn modelId="{BFAEB884-F834-4A64-8B98-B688D44F7267}" type="presParOf" srcId="{A44E81BA-98DC-4D27-9DFC-115682803E48}" destId="{ED36501B-FB73-45C9-8AE2-2099A3E03A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501B-FB73-45C9-8AE2-2099A3E03A61}">
      <dsp:nvSpPr>
        <dsp:cNvPr id="0" name=""/>
        <dsp:cNvSpPr/>
      </dsp:nvSpPr>
      <dsp:spPr>
        <a:xfrm>
          <a:off x="0" y="445"/>
          <a:ext cx="4904509" cy="830105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Mešťania boli slobodní, neboli majetkom pána ako roľnícki poddaní.</a:t>
          </a:r>
        </a:p>
      </dsp:txBody>
      <dsp:txXfrm>
        <a:off x="40522" y="40967"/>
        <a:ext cx="4823465" cy="7490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6501B-FB73-45C9-8AE2-2099A3E03A61}">
      <dsp:nvSpPr>
        <dsp:cNvPr id="0" name=""/>
        <dsp:cNvSpPr/>
      </dsp:nvSpPr>
      <dsp:spPr>
        <a:xfrm>
          <a:off x="56974" y="42"/>
          <a:ext cx="3860536" cy="830912"/>
        </a:xfrm>
        <a:prstGeom prst="roundRect">
          <a:avLst/>
        </a:prstGeom>
        <a:gradFill rotWithShape="0">
          <a:gsLst>
            <a:gs pos="0">
              <a:schemeClr val="accent6">
                <a:shade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shade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shade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400" kern="1200" dirty="0"/>
            <a:t>Ulička remesiel v Košiciach.</a:t>
          </a:r>
        </a:p>
      </dsp:txBody>
      <dsp:txXfrm>
        <a:off x="97536" y="40604"/>
        <a:ext cx="3779412" cy="7497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4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xmlns="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42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804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6374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4760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1420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232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00670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2205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2021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xmlns="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787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04608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37378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46504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A2B21-3FCD-4721-B95C-427943F61125}" type="datetime1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5017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xmlns="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88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32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xmlns="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219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xmlns="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72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30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xmlns="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12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xmlns="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2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2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18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6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xmlns="" id="{C475749F-F487-4EFB-ABC7-C1359590EB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0041AE-65E9-4748-8860-4489B256C2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26509" y="1470991"/>
            <a:ext cx="3268665" cy="3434364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Ako sa žilo </a:t>
            </a:r>
            <a:b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 stredoveku</a:t>
            </a:r>
          </a:p>
        </p:txBody>
      </p:sp>
      <p:pic>
        <p:nvPicPr>
          <p:cNvPr id="29" name="Obrázok 28" descr="Obrázok, na ktorom je budova, vonkajšie, dom, mesto&#10;&#10;Automaticky generovaný popis">
            <a:extLst>
              <a:ext uri="{FF2B5EF4-FFF2-40B4-BE49-F238E27FC236}">
                <a16:creationId xmlns:a16="http://schemas.microsoft.com/office/drawing/2014/main" xmlns="" id="{63C2360F-ADCB-4979-A2B6-82DA19D01D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0" r="10171" b="1"/>
          <a:stretch/>
        </p:blipFill>
        <p:spPr>
          <a:xfrm>
            <a:off x="5498278" y="1322095"/>
            <a:ext cx="2888477" cy="2529942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</p:spPr>
      </p:pic>
      <p:pic>
        <p:nvPicPr>
          <p:cNvPr id="22" name="Obrázok 21" descr="Obrázok, na ktorom je trávnik, vonkajšie, pole, zelené&#10;&#10;Automaticky generovaný popis">
            <a:extLst>
              <a:ext uri="{FF2B5EF4-FFF2-40B4-BE49-F238E27FC236}">
                <a16:creationId xmlns:a16="http://schemas.microsoft.com/office/drawing/2014/main" xmlns="" id="{84B8BECD-9444-41F1-B27A-CC730A243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1" r="4643" b="-1"/>
          <a:stretch/>
        </p:blipFill>
        <p:spPr>
          <a:xfrm>
            <a:off x="2" y="1"/>
            <a:ext cx="6948167" cy="2456679"/>
          </a:xfrm>
          <a:custGeom>
            <a:avLst/>
            <a:gdLst/>
            <a:ahLst/>
            <a:cxnLst/>
            <a:rect l="l" t="t" r="r" b="b"/>
            <a:pathLst>
              <a:path w="6948167" h="2456679">
                <a:moveTo>
                  <a:pt x="6948167" y="603033"/>
                </a:moveTo>
                <a:lnTo>
                  <a:pt x="6948167" y="617220"/>
                </a:lnTo>
                <a:lnTo>
                  <a:pt x="6946213" y="610127"/>
                </a:lnTo>
                <a:close/>
                <a:moveTo>
                  <a:pt x="0" y="0"/>
                </a:moveTo>
                <a:lnTo>
                  <a:pt x="6766605" y="0"/>
                </a:lnTo>
                <a:lnTo>
                  <a:pt x="6638979" y="219780"/>
                </a:lnTo>
                <a:cubicBezTo>
                  <a:pt x="5552228" y="2091240"/>
                  <a:pt x="5552228" y="2091240"/>
                  <a:pt x="5552228" y="2091240"/>
                </a:cubicBezTo>
                <a:cubicBezTo>
                  <a:pt x="5429962" y="2317464"/>
                  <a:pt x="5185434" y="2456679"/>
                  <a:pt x="4932171" y="2456679"/>
                </a:cubicBezTo>
                <a:cubicBezTo>
                  <a:pt x="888708" y="2456679"/>
                  <a:pt x="888708" y="2456679"/>
                  <a:pt x="888708" y="2456679"/>
                </a:cubicBezTo>
                <a:cubicBezTo>
                  <a:pt x="626713" y="2456679"/>
                  <a:pt x="390917" y="2317464"/>
                  <a:pt x="259919" y="2091240"/>
                </a:cubicBezTo>
                <a:cubicBezTo>
                  <a:pt x="196877" y="1982206"/>
                  <a:pt x="135804" y="1876580"/>
                  <a:pt x="76640" y="1774254"/>
                </a:cubicBezTo>
                <a:lnTo>
                  <a:pt x="0" y="1641704"/>
                </a:lnTo>
                <a:close/>
              </a:path>
            </a:pathLst>
          </a:custGeom>
        </p:spPr>
      </p:pic>
      <p:pic>
        <p:nvPicPr>
          <p:cNvPr id="18" name="Obrázok 17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DA9A6967-FAD3-49DC-AFC4-B397E694E40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80" r="-2" b="10980"/>
          <a:stretch/>
        </p:blipFill>
        <p:spPr>
          <a:xfrm>
            <a:off x="2" y="2619612"/>
            <a:ext cx="7676573" cy="4238389"/>
          </a:xfrm>
          <a:custGeom>
            <a:avLst/>
            <a:gdLst/>
            <a:ahLst/>
            <a:cxnLst/>
            <a:rect l="l" t="t" r="r" b="b"/>
            <a:pathLst>
              <a:path w="7676573" h="4238389">
                <a:moveTo>
                  <a:pt x="6948167" y="1839459"/>
                </a:moveTo>
                <a:lnTo>
                  <a:pt x="6948167" y="1853646"/>
                </a:lnTo>
                <a:lnTo>
                  <a:pt x="6946213" y="1846552"/>
                </a:lnTo>
                <a:close/>
                <a:moveTo>
                  <a:pt x="888708" y="0"/>
                </a:moveTo>
                <a:cubicBezTo>
                  <a:pt x="888708" y="0"/>
                  <a:pt x="888708" y="0"/>
                  <a:pt x="4932171" y="0"/>
                </a:cubicBezTo>
                <a:cubicBezTo>
                  <a:pt x="5185434" y="0"/>
                  <a:pt x="5429962" y="139215"/>
                  <a:pt x="5552228" y="365439"/>
                </a:cubicBezTo>
                <a:cubicBezTo>
                  <a:pt x="5552228" y="365439"/>
                  <a:pt x="5552228" y="365439"/>
                  <a:pt x="7578324" y="3854515"/>
                </a:cubicBezTo>
                <a:cubicBezTo>
                  <a:pt x="7643823" y="3963277"/>
                  <a:pt x="7676573" y="4087266"/>
                  <a:pt x="7676573" y="4211255"/>
                </a:cubicBezTo>
                <a:lnTo>
                  <a:pt x="7672952" y="4238389"/>
                </a:lnTo>
                <a:lnTo>
                  <a:pt x="0" y="4238389"/>
                </a:lnTo>
                <a:lnTo>
                  <a:pt x="0" y="814976"/>
                </a:lnTo>
                <a:lnTo>
                  <a:pt x="76640" y="682425"/>
                </a:lnTo>
                <a:cubicBezTo>
                  <a:pt x="135804" y="580099"/>
                  <a:pt x="196877" y="474473"/>
                  <a:pt x="259919" y="365439"/>
                </a:cubicBezTo>
                <a:cubicBezTo>
                  <a:pt x="390917" y="139215"/>
                  <a:pt x="626713" y="0"/>
                  <a:pt x="888708" y="0"/>
                </a:cubicBezTo>
                <a:close/>
              </a:path>
            </a:pathLst>
          </a:custGeom>
        </p:spPr>
      </p:pic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8CFC448-4AEE-4460-B2EB-F32866CE5B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6755" y="6050680"/>
            <a:ext cx="3626941" cy="651331"/>
          </a:xfrm>
        </p:spPr>
        <p:txBody>
          <a:bodyPr>
            <a:normAutofit/>
          </a:bodyPr>
          <a:lstStyle/>
          <a:p>
            <a:pPr algn="r"/>
            <a:r>
              <a:rPr lang="sk-SK" dirty="0" smtClean="0"/>
              <a:t>Učebnica s.80-83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53415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6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01FCA9-ACCF-4011-8EE7-197B14C8D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26" y="340468"/>
            <a:ext cx="11751012" cy="1536969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Najstaršie mestské privilégia na Slovensku má mesto </a:t>
            </a:r>
            <a:r>
              <a:rPr lang="sk-SK" sz="54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Trnava</a:t>
            </a:r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(1238).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xmlns="" id="{E66EAF35-81AD-4FB9-ABC8-E2092F42D8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06" y="2116810"/>
            <a:ext cx="9605988" cy="405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6881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63F5877B-98C7-49DD-83AB-0F6F57CB65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budova, vonkajšie, žltý, ulica&#10;&#10;Automaticky generovaný popis">
            <a:extLst>
              <a:ext uri="{FF2B5EF4-FFF2-40B4-BE49-F238E27FC236}">
                <a16:creationId xmlns:a16="http://schemas.microsoft.com/office/drawing/2014/main" xmlns="" id="{5C4E3422-9062-436C-890C-4D421EB209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4" r="29267"/>
          <a:stretch/>
        </p:blipFill>
        <p:spPr>
          <a:xfrm>
            <a:off x="7364078" y="1"/>
            <a:ext cx="4827922" cy="6857999"/>
          </a:xfrm>
          <a:custGeom>
            <a:avLst/>
            <a:gdLst/>
            <a:ahLst/>
            <a:cxnLst/>
            <a:rect l="l" t="t" r="r" b="b"/>
            <a:pathLst>
              <a:path w="4827922" h="6858000">
                <a:moveTo>
                  <a:pt x="4441" y="0"/>
                </a:moveTo>
                <a:lnTo>
                  <a:pt x="4827922" y="0"/>
                </a:lnTo>
                <a:lnTo>
                  <a:pt x="4827922" y="6858000"/>
                </a:lnTo>
                <a:lnTo>
                  <a:pt x="0" y="6858000"/>
                </a:lnTo>
                <a:lnTo>
                  <a:pt x="106674" y="6638378"/>
                </a:lnTo>
                <a:cubicBezTo>
                  <a:pt x="530028" y="5720938"/>
                  <a:pt x="777229" y="4614948"/>
                  <a:pt x="777229" y="3424428"/>
                </a:cubicBezTo>
                <a:cubicBezTo>
                  <a:pt x="777229" y="2233909"/>
                  <a:pt x="530028" y="1127919"/>
                  <a:pt x="106674" y="210478"/>
                </a:cubicBezTo>
                <a:close/>
              </a:path>
            </a:pathLst>
          </a:custGeom>
        </p:spPr>
      </p:pic>
      <p:pic>
        <p:nvPicPr>
          <p:cNvPr id="5" name="Obrázok 4" descr="Obrázok, na ktorom je fotografia, mačkovitá šelma, staré, sedenie&#10;&#10;Automaticky generovaný popis">
            <a:extLst>
              <a:ext uri="{FF2B5EF4-FFF2-40B4-BE49-F238E27FC236}">
                <a16:creationId xmlns:a16="http://schemas.microsoft.com/office/drawing/2014/main" xmlns="" id="{056133A1-72C4-40DD-8C09-3AA4B14637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" r="2" b="2"/>
          <a:stretch/>
        </p:blipFill>
        <p:spPr>
          <a:xfrm>
            <a:off x="3119360" y="18"/>
            <a:ext cx="4966290" cy="6857999"/>
          </a:xfrm>
          <a:custGeom>
            <a:avLst/>
            <a:gdLst/>
            <a:ahLst/>
            <a:cxnLst/>
            <a:rect l="l" t="t" r="r" b="b"/>
            <a:pathLst>
              <a:path w="4966290" h="6857999">
                <a:moveTo>
                  <a:pt x="0" y="0"/>
                </a:moveTo>
                <a:lnTo>
                  <a:pt x="4188230" y="0"/>
                </a:lnTo>
                <a:lnTo>
                  <a:pt x="4295735" y="210478"/>
                </a:lnTo>
                <a:cubicBezTo>
                  <a:pt x="4719089" y="1127919"/>
                  <a:pt x="4966290" y="2233909"/>
                  <a:pt x="4966290" y="3424428"/>
                </a:cubicBezTo>
                <a:cubicBezTo>
                  <a:pt x="4966290" y="4614948"/>
                  <a:pt x="4719089" y="5720938"/>
                  <a:pt x="4295735" y="6638378"/>
                </a:cubicBezTo>
                <a:lnTo>
                  <a:pt x="4183560" y="6857999"/>
                </a:lnTo>
                <a:lnTo>
                  <a:pt x="53039" y="6857999"/>
                </a:lnTo>
                <a:lnTo>
                  <a:pt x="132047" y="6695338"/>
                </a:lnTo>
                <a:cubicBezTo>
                  <a:pt x="555401" y="5777898"/>
                  <a:pt x="802602" y="4671908"/>
                  <a:pt x="802602" y="3481388"/>
                </a:cubicBezTo>
                <a:cubicBezTo>
                  <a:pt x="802602" y="2191659"/>
                  <a:pt x="512484" y="1001134"/>
                  <a:pt x="22579" y="42066"/>
                </a:cubicBezTo>
                <a:close/>
              </a:path>
            </a:pathLst>
          </a:custGeom>
        </p:spPr>
      </p:pic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xmlns="" id="{4EA91930-66BC-4C41-B4F5-C31EB216F6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xmlns="" id="{6313CF8F-B436-401E-9575-DE0F8E8B5B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ED1125-B417-416E-AFE8-7A2A22DF6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1038"/>
            <a:ext cx="2804504" cy="1325563"/>
          </a:xfrm>
        </p:spPr>
        <p:txBody>
          <a:bodyPr anchor="ctr"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Cechy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38CFE9-C30A-4551-ACCB-D5808FBC39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7EF550F-47CE-4FB2-9DAC-12AD835C83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A41E0820-EFFD-4229-9A86-125804296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463" y="2246433"/>
            <a:ext cx="3326859" cy="4008452"/>
          </a:xfrm>
        </p:spPr>
        <p:txBody>
          <a:bodyPr>
            <a:normAutofit/>
          </a:bodyPr>
          <a:lstStyle/>
          <a:p>
            <a:r>
              <a:rPr lang="sk-SK" sz="2400" dirty="0"/>
              <a:t>= </a:t>
            </a:r>
            <a:r>
              <a:rPr lang="sk-SK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združenie remeselníkov rovnakej výroby</a:t>
            </a:r>
          </a:p>
          <a:p>
            <a:r>
              <a:rPr lang="sk-SK" sz="2400" dirty="0"/>
              <a:t>spravidla bývali na jednej ulici</a:t>
            </a:r>
          </a:p>
          <a:p>
            <a:r>
              <a:rPr lang="sk-SK" sz="2400" dirty="0"/>
              <a:t>ulice boli pomenované podľa nich: hrnčiarska, mäsiarska, obuvnícka...</a:t>
            </a:r>
          </a:p>
          <a:p>
            <a:endParaRPr lang="sk-SK" sz="1800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D2F3810A-3273-4320-8950-16E822E326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7345799"/>
              </p:ext>
            </p:extLst>
          </p:nvPr>
        </p:nvGraphicFramePr>
        <p:xfrm>
          <a:off x="8085650" y="5766513"/>
          <a:ext cx="3974485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34006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4727936-2523-477C-9C76-E40DF3047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682" y="405245"/>
            <a:ext cx="11409218" cy="5891646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sk-SK" sz="4500" b="1" u="sng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4500" b="1" u="sng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Povinné úlohy:</a:t>
            </a:r>
          </a:p>
          <a:p>
            <a:r>
              <a:rPr lang="sk-SK" sz="4500" dirty="0"/>
              <a:t>Zapíš si do zošita krátke, ale výstižné poznámky (pomáhaj si </a:t>
            </a:r>
            <a:r>
              <a:rPr lang="sk-SK" sz="4500" dirty="0" smtClean="0"/>
              <a:t>učebnicou</a:t>
            </a:r>
            <a:r>
              <a:rPr lang="sk-SK" sz="4500" dirty="0"/>
              <a:t> </a:t>
            </a:r>
            <a:r>
              <a:rPr lang="sk-SK" sz="4500" dirty="0" smtClean="0"/>
              <a:t>-</a:t>
            </a:r>
            <a:r>
              <a:rPr lang="sk-SK" sz="4500" dirty="0" smtClean="0"/>
              <a:t> s.80-82 a touto prezentáciou) </a:t>
            </a:r>
            <a:r>
              <a:rPr lang="sk-SK" sz="4500" dirty="0"/>
              <a:t>o živote v stredoveku (dedina + mesto).</a:t>
            </a:r>
          </a:p>
          <a:p>
            <a:pPr lvl="1"/>
            <a:r>
              <a:rPr lang="sk-SK" sz="4500" dirty="0"/>
              <a:t>Základné pojmy: </a:t>
            </a:r>
            <a:r>
              <a:rPr lang="sk-SK" sz="4500" dirty="0">
                <a:solidFill>
                  <a:srgbClr val="FF0000"/>
                </a:solidFill>
              </a:rPr>
              <a:t>život na dedine, obydlie, strava, život v meste, roľníci, mešťania, remeselníci, obchodníci, mestská rada, cech, trh/obchod.</a:t>
            </a:r>
          </a:p>
          <a:p>
            <a:r>
              <a:rPr lang="sk-SK" sz="4500" dirty="0"/>
              <a:t>Ilustruj (nakresli si jeden obrázok</a:t>
            </a:r>
            <a:r>
              <a:rPr lang="sk-SK" sz="4500" dirty="0" smtClean="0"/>
              <a:t>).</a:t>
            </a:r>
          </a:p>
          <a:p>
            <a:pPr marL="0" indent="0">
              <a:buNone/>
            </a:pPr>
            <a:endParaRPr lang="sk-SK" sz="4500" dirty="0"/>
          </a:p>
          <a:p>
            <a:pPr marL="0" indent="0">
              <a:buNone/>
            </a:pPr>
            <a:r>
              <a:rPr lang="sk-SK" sz="45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Vyber si JEDNU z nasledujúcich úloh</a:t>
            </a:r>
            <a:r>
              <a:rPr lang="sk-SK" sz="45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45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vypracovanú mi ju pošli na mail do 17.6. </a:t>
            </a:r>
            <a:r>
              <a:rPr lang="sk-SK" sz="45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</a:t>
            </a:r>
            <a:endParaRPr lang="sk-SK" sz="45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sk-SK" sz="4500" dirty="0" smtClean="0"/>
              <a:t>1. Keby </a:t>
            </a:r>
            <a:r>
              <a:rPr lang="sk-SK" sz="4500" dirty="0"/>
              <a:t>si sa narodil v stredoveku, žil by si radšej na dedine alebo v meste? Napíš aspoň 5 viet.</a:t>
            </a:r>
          </a:p>
          <a:p>
            <a:pPr marL="0" indent="0">
              <a:buNone/>
            </a:pPr>
            <a:r>
              <a:rPr lang="sk-SK" sz="4500" dirty="0" smtClean="0"/>
              <a:t>2. Zisti</a:t>
            </a:r>
            <a:r>
              <a:rPr lang="sk-SK" sz="4500" dirty="0"/>
              <a:t>, ktoré najbližšie mesto z tvojho okolia pochádza zo stredoveku. Zisti o ňom aspoň 5 zaujímavosti. </a:t>
            </a:r>
            <a:r>
              <a:rPr lang="sk-SK" sz="4500" dirty="0" smtClean="0"/>
              <a:t>  Zapíš </a:t>
            </a:r>
            <a:r>
              <a:rPr lang="sk-SK" sz="4500" dirty="0"/>
              <a:t>si zdroje, z ktorých si čerpal.</a:t>
            </a:r>
          </a:p>
          <a:p>
            <a:pPr marL="0" indent="0">
              <a:buNone/>
            </a:pPr>
            <a:r>
              <a:rPr lang="sk-SK" sz="4500" dirty="0" smtClean="0"/>
              <a:t>3. Predstav </a:t>
            </a:r>
            <a:r>
              <a:rPr lang="sk-SK" sz="4500" dirty="0"/>
              <a:t>si, že by si sa mal stať stredovekým kupcom. Napíš 10 viet o tom, aké vlastnosti by mal mať stredoveký kupec, čo ho ohrozovalo na jeho obchodných cestách</a:t>
            </a:r>
            <a:r>
              <a:rPr lang="sk-SK" sz="4500" dirty="0" smtClean="0"/>
              <a:t>.</a:t>
            </a:r>
          </a:p>
          <a:p>
            <a:pPr marL="0" indent="0">
              <a:buNone/>
            </a:pPr>
            <a:r>
              <a:rPr lang="sk-SK" sz="4500" dirty="0" smtClean="0"/>
              <a:t>4. Vyrieš úlohy v PZ Hravý dejepis na s.54-55.</a:t>
            </a:r>
            <a:endParaRPr lang="sk-SK" sz="4500" b="1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2436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jekt pre obsah 4" descr="Obrázok, na ktorom je hračka, stôl, rôzne, veľa&#10;&#10;Automaticky generovaný popis">
            <a:extLst>
              <a:ext uri="{FF2B5EF4-FFF2-40B4-BE49-F238E27FC236}">
                <a16:creationId xmlns:a16="http://schemas.microsoft.com/office/drawing/2014/main" xmlns="" id="{59D8688D-5913-432F-A6D2-54DEFED77B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8" r="22380" b="-2"/>
          <a:stretch/>
        </p:blipFill>
        <p:spPr>
          <a:xfrm>
            <a:off x="5797848" y="142874"/>
            <a:ext cx="6394152" cy="65722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B5210BF-0A9B-4A20-8342-015855C2D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142874"/>
            <a:ext cx="6191250" cy="2047875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Zopakujme si </a:t>
            </a:r>
            <a:r>
              <a:rPr lang="sk-SK" sz="2800" dirty="0">
                <a:solidFill>
                  <a:srgbClr val="000000"/>
                </a:solidFill>
              </a:rPr>
              <a:t/>
            </a:r>
            <a:br>
              <a:rPr lang="sk-SK" sz="2800" dirty="0">
                <a:solidFill>
                  <a:srgbClr val="000000"/>
                </a:solidFill>
              </a:rPr>
            </a:br>
            <a:r>
              <a:rPr lang="sk-SK" sz="3200" b="1" dirty="0">
                <a:solidFill>
                  <a:schemeClr val="accent6">
                    <a:lumMod val="75000"/>
                  </a:schemeClr>
                </a:solidFill>
              </a:rPr>
              <a:t>Ako sa delila stredoveká spoločnosť?</a:t>
            </a:r>
            <a:endParaRPr lang="sk-SK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890A5DD3-82FB-4AC0-993B-08165BB732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2"/>
            <a:ext cx="5147568" cy="3796963"/>
          </a:xfrm>
        </p:spPr>
        <p:txBody>
          <a:bodyPr anchor="ctr">
            <a:normAutofit/>
          </a:bodyPr>
          <a:lstStyle/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kráľ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šľachta (vyššia a nižšia)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cirkev</a:t>
            </a:r>
          </a:p>
          <a:p>
            <a:r>
              <a:rPr lang="sk-SK" sz="3200" dirty="0">
                <a:solidFill>
                  <a:schemeClr val="accent6">
                    <a:lumMod val="50000"/>
                  </a:schemeClr>
                </a:solidFill>
              </a:rPr>
              <a:t>poddaní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985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1557A916-FDD1-44A1-A7A1-70009FD6BE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AFB5C3C-7452-44E4-ADB7-62364CDD9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3429" y="233734"/>
            <a:ext cx="3689091" cy="1960157"/>
          </a:xfrm>
        </p:spPr>
        <p:txBody>
          <a:bodyPr>
            <a:normAutofit/>
          </a:bodyPr>
          <a:lstStyle/>
          <a:p>
            <a:pPr algn="ctr"/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Stredoveká dedina</a:t>
            </a:r>
          </a:p>
        </p:txBody>
      </p:sp>
      <p:pic>
        <p:nvPicPr>
          <p:cNvPr id="9" name="Obrázok 8" descr="Obrázok, na ktorom je text&#10;&#10;Automaticky generovaný popis">
            <a:extLst>
              <a:ext uri="{FF2B5EF4-FFF2-40B4-BE49-F238E27FC236}">
                <a16:creationId xmlns:a16="http://schemas.microsoft.com/office/drawing/2014/main" xmlns="" id="{89E109E4-3B54-489A-B996-DDB9E72D7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4" r="6886" b="-1"/>
          <a:stretch/>
        </p:blipFill>
        <p:spPr>
          <a:xfrm>
            <a:off x="20" y="10"/>
            <a:ext cx="7743929" cy="6857990"/>
          </a:xfrm>
          <a:custGeom>
            <a:avLst/>
            <a:gdLst/>
            <a:ahLst/>
            <a:cxnLst/>
            <a:rect l="l" t="t" r="r" b="b"/>
            <a:pathLst>
              <a:path w="7743949" h="6858000">
                <a:moveTo>
                  <a:pt x="956085" y="2071857"/>
                </a:moveTo>
                <a:cubicBezTo>
                  <a:pt x="956085" y="2071857"/>
                  <a:pt x="956085" y="2071857"/>
                  <a:pt x="4999548" y="2071857"/>
                </a:cubicBezTo>
                <a:cubicBezTo>
                  <a:pt x="5252811" y="2071857"/>
                  <a:pt x="5497339" y="2211072"/>
                  <a:pt x="5619604" y="2437296"/>
                </a:cubicBezTo>
                <a:cubicBezTo>
                  <a:pt x="5619604" y="2437296"/>
                  <a:pt x="5619604" y="2437296"/>
                  <a:pt x="7645701" y="5926372"/>
                </a:cubicBezTo>
                <a:cubicBezTo>
                  <a:pt x="7776699" y="6143896"/>
                  <a:pt x="7776699" y="6422327"/>
                  <a:pt x="7645701" y="6639850"/>
                </a:cubicBezTo>
                <a:cubicBezTo>
                  <a:pt x="7645701" y="6639850"/>
                  <a:pt x="7645701" y="6639850"/>
                  <a:pt x="7538856" y="6823844"/>
                </a:cubicBezTo>
                <a:lnTo>
                  <a:pt x="7519022" y="6858000"/>
                </a:lnTo>
                <a:lnTo>
                  <a:pt x="0" y="6858000"/>
                </a:lnTo>
                <a:lnTo>
                  <a:pt x="0" y="3003362"/>
                </a:lnTo>
                <a:lnTo>
                  <a:pt x="144017" y="2754282"/>
                </a:lnTo>
                <a:cubicBezTo>
                  <a:pt x="203181" y="2651956"/>
                  <a:pt x="264254" y="2546330"/>
                  <a:pt x="327296" y="2437296"/>
                </a:cubicBezTo>
                <a:cubicBezTo>
                  <a:pt x="458294" y="2211072"/>
                  <a:pt x="694090" y="2071857"/>
                  <a:pt x="956085" y="2071857"/>
                </a:cubicBezTo>
                <a:close/>
                <a:moveTo>
                  <a:pt x="6281397" y="1163923"/>
                </a:moveTo>
                <a:cubicBezTo>
                  <a:pt x="6281397" y="1163923"/>
                  <a:pt x="6281397" y="1163923"/>
                  <a:pt x="7148441" y="1163923"/>
                </a:cubicBezTo>
                <a:cubicBezTo>
                  <a:pt x="7202749" y="1163923"/>
                  <a:pt x="7255183" y="1193775"/>
                  <a:pt x="7281401" y="1242285"/>
                </a:cubicBezTo>
                <a:cubicBezTo>
                  <a:pt x="7281401" y="1242285"/>
                  <a:pt x="7281401" y="1242285"/>
                  <a:pt x="7715859" y="1990451"/>
                </a:cubicBezTo>
                <a:cubicBezTo>
                  <a:pt x="7743949" y="2037095"/>
                  <a:pt x="7743949" y="2096799"/>
                  <a:pt x="7715859" y="2143443"/>
                </a:cubicBezTo>
                <a:cubicBezTo>
                  <a:pt x="7715859" y="2143443"/>
                  <a:pt x="7715859" y="2143443"/>
                  <a:pt x="7281401" y="2891610"/>
                </a:cubicBezTo>
                <a:cubicBezTo>
                  <a:pt x="7255183" y="2940119"/>
                  <a:pt x="7202749" y="2969971"/>
                  <a:pt x="7148441" y="2969971"/>
                </a:cubicBezTo>
                <a:cubicBezTo>
                  <a:pt x="7148441" y="2969971"/>
                  <a:pt x="7148441" y="2969971"/>
                  <a:pt x="6281397" y="2969971"/>
                </a:cubicBezTo>
                <a:cubicBezTo>
                  <a:pt x="6225217" y="2969971"/>
                  <a:pt x="6174655" y="2940119"/>
                  <a:pt x="6146565" y="2891610"/>
                </a:cubicBezTo>
                <a:cubicBezTo>
                  <a:pt x="6146565" y="2891610"/>
                  <a:pt x="6146565" y="2891610"/>
                  <a:pt x="5713979" y="2143443"/>
                </a:cubicBezTo>
                <a:cubicBezTo>
                  <a:pt x="5685889" y="2096799"/>
                  <a:pt x="5685889" y="2037095"/>
                  <a:pt x="5713979" y="1990451"/>
                </a:cubicBezTo>
                <a:cubicBezTo>
                  <a:pt x="5713979" y="1990451"/>
                  <a:pt x="5713979" y="1990451"/>
                  <a:pt x="6146565" y="1242285"/>
                </a:cubicBezTo>
                <a:cubicBezTo>
                  <a:pt x="6174655" y="1193775"/>
                  <a:pt x="6225217" y="1163923"/>
                  <a:pt x="6281397" y="1163923"/>
                </a:cubicBezTo>
                <a:close/>
                <a:moveTo>
                  <a:pt x="0" y="0"/>
                </a:moveTo>
                <a:lnTo>
                  <a:pt x="6600525" y="0"/>
                </a:lnTo>
                <a:lnTo>
                  <a:pt x="6486618" y="196155"/>
                </a:lnTo>
                <a:cubicBezTo>
                  <a:pt x="6261242" y="584267"/>
                  <a:pt x="5994130" y="1044253"/>
                  <a:pt x="5677553" y="1589421"/>
                </a:cubicBezTo>
                <a:cubicBezTo>
                  <a:pt x="5555288" y="1815646"/>
                  <a:pt x="5310759" y="1954861"/>
                  <a:pt x="5057496" y="1954861"/>
                </a:cubicBezTo>
                <a:cubicBezTo>
                  <a:pt x="5057496" y="1954861"/>
                  <a:pt x="5057496" y="1954861"/>
                  <a:pt x="1014033" y="1954861"/>
                </a:cubicBezTo>
                <a:cubicBezTo>
                  <a:pt x="752038" y="1954861"/>
                  <a:pt x="516243" y="1815646"/>
                  <a:pt x="385244" y="1589421"/>
                </a:cubicBezTo>
                <a:cubicBezTo>
                  <a:pt x="385244" y="1589421"/>
                  <a:pt x="385244" y="1589421"/>
                  <a:pt x="69234" y="1042874"/>
                </a:cubicBezTo>
                <a:lnTo>
                  <a:pt x="0" y="923133"/>
                </a:lnTo>
                <a:close/>
              </a:path>
            </a:pathLst>
          </a:custGeom>
        </p:spPr>
      </p:pic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8C546DEB-20EB-4F2B-BA57-39E488B4A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3949" y="2057400"/>
            <a:ext cx="4448030" cy="4800590"/>
          </a:xfrm>
        </p:spPr>
        <p:txBody>
          <a:bodyPr>
            <a:normAutofit fontScale="92500"/>
          </a:bodyPr>
          <a:lstStyle/>
          <a:p>
            <a:r>
              <a:rPr lang="sk-SK" sz="2400" b="1" dirty="0">
                <a:solidFill>
                  <a:schemeClr val="accent2">
                    <a:lumMod val="75000"/>
                  </a:schemeClr>
                </a:solidFill>
              </a:rPr>
              <a:t>väčšina ľudí (poddaných) žila na dedine</a:t>
            </a:r>
          </a:p>
          <a:p>
            <a:r>
              <a:rPr lang="sk-SK" sz="2400" dirty="0"/>
              <a:t>hlavnou obživou bolo </a:t>
            </a:r>
            <a:r>
              <a:rPr lang="sk-SK" sz="2400" b="1" dirty="0"/>
              <a:t>poľnohospodárstvo</a:t>
            </a:r>
          </a:p>
          <a:p>
            <a:pPr lvl="1"/>
            <a:r>
              <a:rPr lang="sk-SK" b="1" dirty="0"/>
              <a:t>tvrdá práca</a:t>
            </a:r>
            <a:r>
              <a:rPr lang="sk-SK" dirty="0"/>
              <a:t>, do ktorej bola zapojená celá rodina</a:t>
            </a:r>
          </a:p>
          <a:p>
            <a:pPr lvl="1"/>
            <a:r>
              <a:rPr lang="sk-SK" dirty="0"/>
              <a:t>príliš závislé od počasia</a:t>
            </a:r>
          </a:p>
          <a:p>
            <a:r>
              <a:rPr lang="sk-SK" sz="2400" dirty="0"/>
              <a:t>využíval sa </a:t>
            </a:r>
            <a:r>
              <a:rPr lang="sk-SK" sz="2400" b="1" dirty="0"/>
              <a:t>trojpoľný systém</a:t>
            </a:r>
            <a:r>
              <a:rPr lang="sk-SK" sz="2400" dirty="0"/>
              <a:t>: jariny, oziminy, úhor (neobrobená pôda)</a:t>
            </a:r>
          </a:p>
          <a:p>
            <a:r>
              <a:rPr lang="sk-SK" sz="2400" dirty="0"/>
              <a:t>spočiatku len obrábanie </a:t>
            </a:r>
            <a:r>
              <a:rPr lang="sk-SK" sz="2400" b="1" dirty="0"/>
              <a:t>motykou</a:t>
            </a:r>
            <a:r>
              <a:rPr lang="sk-SK" sz="2400" dirty="0"/>
              <a:t>, neskôr aj </a:t>
            </a:r>
            <a:r>
              <a:rPr lang="sk-SK" sz="2400" b="1" dirty="0"/>
              <a:t>železným pluhom</a:t>
            </a:r>
          </a:p>
          <a:p>
            <a:r>
              <a:rPr lang="sk-SK" sz="2400" b="1" dirty="0"/>
              <a:t>všetko čo potrebovali, si vyrobili sami</a:t>
            </a:r>
          </a:p>
          <a:p>
            <a:endParaRPr lang="sk-SK" sz="1100" dirty="0"/>
          </a:p>
          <a:p>
            <a:pPr marL="274320" lvl="1" indent="0">
              <a:buNone/>
            </a:pPr>
            <a:endParaRPr lang="sk-SK" sz="1100" dirty="0"/>
          </a:p>
          <a:p>
            <a:endParaRPr lang="sk-SK" sz="1100" dirty="0"/>
          </a:p>
        </p:txBody>
      </p:sp>
    </p:spTree>
    <p:extLst>
      <p:ext uri="{BB962C8B-B14F-4D97-AF65-F5344CB8AC3E}">
        <p14:creationId xmlns:p14="http://schemas.microsoft.com/office/powerpoint/2010/main" val="615186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Zástupný objekt pre obsah 4" descr="Obrázok, na ktorom je kopec, hra&#10;&#10;Automaticky generovaný popis">
            <a:extLst>
              <a:ext uri="{FF2B5EF4-FFF2-40B4-BE49-F238E27FC236}">
                <a16:creationId xmlns:a16="http://schemas.microsoft.com/office/drawing/2014/main" xmlns="" id="{A87BBC24-9185-40BE-A7E8-BD6E483AD8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" r="1" b="1"/>
          <a:stretch/>
        </p:blipFill>
        <p:spPr>
          <a:xfrm rot="21480000">
            <a:off x="1137836" y="1003257"/>
            <a:ext cx="9916327" cy="4764396"/>
          </a:xfrm>
          <a:prstGeom prst="rect">
            <a:avLst/>
          </a:prstGeom>
        </p:spPr>
      </p:pic>
      <p:sp>
        <p:nvSpPr>
          <p:cNvPr id="6" name="BlokTextu 5">
            <a:extLst>
              <a:ext uri="{FF2B5EF4-FFF2-40B4-BE49-F238E27FC236}">
                <a16:creationId xmlns:a16="http://schemas.microsoft.com/office/drawing/2014/main" xmlns="" id="{EECA9402-A718-4083-AA2B-B32A8874EE8A}"/>
              </a:ext>
            </a:extLst>
          </p:cNvPr>
          <p:cNvSpPr txBox="1"/>
          <p:nvPr/>
        </p:nvSpPr>
        <p:spPr>
          <a:xfrm>
            <a:off x="6442360" y="918760"/>
            <a:ext cx="3073111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kostol, väčšinou blízko panovníckeho sídla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543C7886-BC72-42A2-A51B-DEFBAC9FB689}"/>
              </a:ext>
            </a:extLst>
          </p:cNvPr>
          <p:cNvSpPr txBox="1"/>
          <p:nvPr/>
        </p:nvSpPr>
        <p:spPr>
          <a:xfrm>
            <a:off x="2815936" y="2120611"/>
            <a:ext cx="2964007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hrad, kamenné sídlo panovníka</a:t>
            </a:r>
          </a:p>
        </p:txBody>
      </p:sp>
      <p:sp>
        <p:nvSpPr>
          <p:cNvPr id="13" name="BlokTextu 12">
            <a:extLst>
              <a:ext uri="{FF2B5EF4-FFF2-40B4-BE49-F238E27FC236}">
                <a16:creationId xmlns:a16="http://schemas.microsoft.com/office/drawing/2014/main" xmlns="" id="{46D486E8-6371-4F67-BD92-CE6B1AE30238}"/>
              </a:ext>
            </a:extLst>
          </p:cNvPr>
          <p:cNvSpPr txBox="1"/>
          <p:nvPr/>
        </p:nvSpPr>
        <p:spPr>
          <a:xfrm>
            <a:off x="9515471" y="1445971"/>
            <a:ext cx="1618810" cy="7275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sk-SK" sz="2400" b="1" dirty="0"/>
              <a:t>pasienky</a:t>
            </a:r>
          </a:p>
        </p:txBody>
      </p:sp>
      <p:sp>
        <p:nvSpPr>
          <p:cNvPr id="15" name="BlokTextu 14">
            <a:extLst>
              <a:ext uri="{FF2B5EF4-FFF2-40B4-BE49-F238E27FC236}">
                <a16:creationId xmlns:a16="http://schemas.microsoft.com/office/drawing/2014/main" xmlns="" id="{86ECD1B8-D18C-4198-8D4D-E39F0BFFE907}"/>
              </a:ext>
            </a:extLst>
          </p:cNvPr>
          <p:cNvSpPr txBox="1"/>
          <p:nvPr/>
        </p:nvSpPr>
        <p:spPr>
          <a:xfrm rot="21346731">
            <a:off x="1181263" y="4086286"/>
            <a:ext cx="439964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200" b="1" dirty="0"/>
              <a:t>políčka roľníkov v blízkosti obydlí,</a:t>
            </a:r>
          </a:p>
          <a:p>
            <a:pPr algn="ctr"/>
            <a:r>
              <a:rPr lang="sk-SK" sz="2200" b="1" dirty="0"/>
              <a:t>malé statky vedľa domčekov</a:t>
            </a:r>
          </a:p>
        </p:txBody>
      </p:sp>
      <p:sp>
        <p:nvSpPr>
          <p:cNvPr id="16" name="BlokTextu 15">
            <a:extLst>
              <a:ext uri="{FF2B5EF4-FFF2-40B4-BE49-F238E27FC236}">
                <a16:creationId xmlns:a16="http://schemas.microsoft.com/office/drawing/2014/main" xmlns="" id="{D70E1C72-4070-4525-ACF2-2660D7203E2C}"/>
              </a:ext>
            </a:extLst>
          </p:cNvPr>
          <p:cNvSpPr txBox="1"/>
          <p:nvPr/>
        </p:nvSpPr>
        <p:spPr>
          <a:xfrm>
            <a:off x="10124631" y="3676759"/>
            <a:ext cx="20193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kováčska dielňa</a:t>
            </a:r>
          </a:p>
        </p:txBody>
      </p:sp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B56CD590-4A76-44B9-A83C-95FBF5FCF8BE}"/>
              </a:ext>
            </a:extLst>
          </p:cNvPr>
          <p:cNvSpPr txBox="1"/>
          <p:nvPr/>
        </p:nvSpPr>
        <p:spPr>
          <a:xfrm>
            <a:off x="8776888" y="4711846"/>
            <a:ext cx="20193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mlyn</a:t>
            </a:r>
          </a:p>
        </p:txBody>
      </p:sp>
    </p:spTree>
    <p:extLst>
      <p:ext uri="{BB962C8B-B14F-4D97-AF65-F5344CB8AC3E}">
        <p14:creationId xmlns:p14="http://schemas.microsoft.com/office/powerpoint/2010/main" val="20643454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9">
            <a:extLst>
              <a:ext uri="{FF2B5EF4-FFF2-40B4-BE49-F238E27FC236}">
                <a16:creationId xmlns:a16="http://schemas.microsoft.com/office/drawing/2014/main" xmlns="" id="{B3F59054-3394-4D87-8BD0-A28DCD47F1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ok 6" descr="Obrázok, na ktorom je vonkajšie, budova, dom, kamenný&#10;&#10;Automaticky generovaný popis">
            <a:extLst>
              <a:ext uri="{FF2B5EF4-FFF2-40B4-BE49-F238E27FC236}">
                <a16:creationId xmlns:a16="http://schemas.microsoft.com/office/drawing/2014/main" xmlns="" id="{8478E0E0-8F83-4674-87B5-8A442CD86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3858"/>
          <a:stretch/>
        </p:blipFill>
        <p:spPr>
          <a:xfrm>
            <a:off x="7381653" y="10"/>
            <a:ext cx="4810347" cy="6857990"/>
          </a:xfrm>
          <a:custGeom>
            <a:avLst/>
            <a:gdLst/>
            <a:ahLst/>
            <a:cxnLst/>
            <a:rect l="l" t="t" r="r" b="b"/>
            <a:pathLst>
              <a:path w="4817171" h="6858000">
                <a:moveTo>
                  <a:pt x="22751" y="0"/>
                </a:moveTo>
                <a:lnTo>
                  <a:pt x="4817171" y="0"/>
                </a:lnTo>
                <a:lnTo>
                  <a:pt x="4817171" y="6858000"/>
                </a:lnTo>
                <a:lnTo>
                  <a:pt x="0" y="6858000"/>
                </a:lnTo>
                <a:lnTo>
                  <a:pt x="6679" y="6845555"/>
                </a:lnTo>
                <a:cubicBezTo>
                  <a:pt x="496584" y="5886487"/>
                  <a:pt x="786702" y="4695963"/>
                  <a:pt x="786702" y="3406233"/>
                </a:cubicBezTo>
                <a:cubicBezTo>
                  <a:pt x="786702" y="2215714"/>
                  <a:pt x="539501" y="1109724"/>
                  <a:pt x="116147" y="192283"/>
                </a:cubicBezTo>
                <a:close/>
              </a:path>
            </a:pathLst>
          </a:custGeom>
        </p:spPr>
      </p:pic>
      <p:pic>
        <p:nvPicPr>
          <p:cNvPr id="13" name="Obrázok 12" descr="Obrázok, na ktorom je budova, vnútri, staré, drevené&#10;&#10;Automaticky generovaný popis">
            <a:extLst>
              <a:ext uri="{FF2B5EF4-FFF2-40B4-BE49-F238E27FC236}">
                <a16:creationId xmlns:a16="http://schemas.microsoft.com/office/drawing/2014/main" xmlns="" id="{0FF6F1DE-4E6F-4596-A341-E929DC8189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" r="-3" b="-3"/>
          <a:stretch/>
        </p:blipFill>
        <p:spPr>
          <a:xfrm>
            <a:off x="3136389" y="10"/>
            <a:ext cx="4979304" cy="3401558"/>
          </a:xfrm>
          <a:custGeom>
            <a:avLst/>
            <a:gdLst/>
            <a:ahLst/>
            <a:cxnLst/>
            <a:rect l="l" t="t" r="r" b="b"/>
            <a:pathLst>
              <a:path w="4979304" h="3364992">
                <a:moveTo>
                  <a:pt x="0" y="0"/>
                </a:moveTo>
                <a:lnTo>
                  <a:pt x="4211250" y="0"/>
                </a:lnTo>
                <a:lnTo>
                  <a:pt x="4309461" y="192282"/>
                </a:lnTo>
                <a:cubicBezTo>
                  <a:pt x="4697535" y="1033269"/>
                  <a:pt x="4937593" y="2032690"/>
                  <a:pt x="4974907" y="3110424"/>
                </a:cubicBezTo>
                <a:lnTo>
                  <a:pt x="4979304" y="3364992"/>
                </a:lnTo>
                <a:lnTo>
                  <a:pt x="800592" y="3364992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5" name="Obrázok 4" descr="Obrázok, na ktorom je trávnik, vonkajšie, drevené, budova&#10;&#10;Automaticky generovaný popis">
            <a:extLst>
              <a:ext uri="{FF2B5EF4-FFF2-40B4-BE49-F238E27FC236}">
                <a16:creationId xmlns:a16="http://schemas.microsoft.com/office/drawing/2014/main" xmlns="" id="{5A87BB12-950F-43E5-9F61-9CA3D8AF70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6"/>
          <a:stretch/>
        </p:blipFill>
        <p:spPr>
          <a:xfrm>
            <a:off x="3189428" y="3456432"/>
            <a:ext cx="4925479" cy="3401568"/>
          </a:xfrm>
          <a:custGeom>
            <a:avLst/>
            <a:gdLst/>
            <a:ahLst/>
            <a:cxnLst/>
            <a:rect l="l" t="t" r="r" b="b"/>
            <a:pathLst>
              <a:path w="4925479" h="3364992">
                <a:moveTo>
                  <a:pt x="749362" y="0"/>
                </a:moveTo>
                <a:lnTo>
                  <a:pt x="4925479" y="0"/>
                </a:lnTo>
                <a:lnTo>
                  <a:pt x="4921868" y="209033"/>
                </a:lnTo>
                <a:cubicBezTo>
                  <a:pt x="4884554" y="1286766"/>
                  <a:pt x="4644496" y="2286187"/>
                  <a:pt x="4256422" y="3127175"/>
                </a:cubicBezTo>
                <a:lnTo>
                  <a:pt x="4134952" y="3364992"/>
                </a:lnTo>
                <a:lnTo>
                  <a:pt x="0" y="3364992"/>
                </a:lnTo>
                <a:lnTo>
                  <a:pt x="79008" y="3202330"/>
                </a:lnTo>
                <a:cubicBezTo>
                  <a:pt x="467082" y="2361343"/>
                  <a:pt x="707140" y="1361922"/>
                  <a:pt x="744454" y="284189"/>
                </a:cubicBezTo>
                <a:close/>
              </a:path>
            </a:pathLst>
          </a:custGeom>
        </p:spPr>
      </p:pic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xmlns="" id="{2FE0ABA9-CAF1-4816-837D-5F28AAA08E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45815" cy="6858000"/>
          </a:xfrm>
          <a:custGeom>
            <a:avLst/>
            <a:gdLst>
              <a:gd name="connsiteX0" fmla="*/ 0 w 3945815"/>
              <a:gd name="connsiteY0" fmla="*/ 0 h 6858000"/>
              <a:gd name="connsiteX1" fmla="*/ 3138662 w 3945815"/>
              <a:gd name="connsiteY1" fmla="*/ 0 h 6858000"/>
              <a:gd name="connsiteX2" fmla="*/ 3275260 w 3945815"/>
              <a:gd name="connsiteY2" fmla="*/ 267438 h 6858000"/>
              <a:gd name="connsiteX3" fmla="*/ 3945815 w 3945815"/>
              <a:gd name="connsiteY3" fmla="*/ 3481388 h 6858000"/>
              <a:gd name="connsiteX4" fmla="*/ 3275260 w 3945815"/>
              <a:gd name="connsiteY4" fmla="*/ 6695338 h 6858000"/>
              <a:gd name="connsiteX5" fmla="*/ 3192177 w 3945815"/>
              <a:gd name="connsiteY5" fmla="*/ 6858000 h 6858000"/>
              <a:gd name="connsiteX6" fmla="*/ 0 w 394581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45815" h="6858000">
                <a:moveTo>
                  <a:pt x="0" y="0"/>
                </a:moveTo>
                <a:lnTo>
                  <a:pt x="3138662" y="0"/>
                </a:lnTo>
                <a:lnTo>
                  <a:pt x="3275260" y="267438"/>
                </a:lnTo>
                <a:cubicBezTo>
                  <a:pt x="3698614" y="1184879"/>
                  <a:pt x="3945815" y="2290869"/>
                  <a:pt x="3945815" y="3481388"/>
                </a:cubicBezTo>
                <a:cubicBezTo>
                  <a:pt x="3945815" y="4671908"/>
                  <a:pt x="3698614" y="5777898"/>
                  <a:pt x="3275260" y="6695338"/>
                </a:cubicBezTo>
                <a:lnTo>
                  <a:pt x="319217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xmlns="" id="{BC8B9C14-70F0-4F42-85FF-0DD3D5A58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3936670" cy="6858000"/>
          </a:xfrm>
          <a:custGeom>
            <a:avLst/>
            <a:gdLst>
              <a:gd name="connsiteX0" fmla="*/ 0 w 3936670"/>
              <a:gd name="connsiteY0" fmla="*/ 0 h 6858000"/>
              <a:gd name="connsiteX1" fmla="*/ 3129517 w 3936670"/>
              <a:gd name="connsiteY1" fmla="*/ 0 h 6858000"/>
              <a:gd name="connsiteX2" fmla="*/ 3266115 w 3936670"/>
              <a:gd name="connsiteY2" fmla="*/ 267438 h 6858000"/>
              <a:gd name="connsiteX3" fmla="*/ 3936670 w 3936670"/>
              <a:gd name="connsiteY3" fmla="*/ 3481388 h 6858000"/>
              <a:gd name="connsiteX4" fmla="*/ 3266115 w 3936670"/>
              <a:gd name="connsiteY4" fmla="*/ 6695338 h 6858000"/>
              <a:gd name="connsiteX5" fmla="*/ 3183032 w 3936670"/>
              <a:gd name="connsiteY5" fmla="*/ 6858000 h 6858000"/>
              <a:gd name="connsiteX6" fmla="*/ 0 w 393667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6670" h="6858000">
                <a:moveTo>
                  <a:pt x="0" y="0"/>
                </a:moveTo>
                <a:lnTo>
                  <a:pt x="3129517" y="0"/>
                </a:lnTo>
                <a:lnTo>
                  <a:pt x="3266115" y="267438"/>
                </a:lnTo>
                <a:cubicBezTo>
                  <a:pt x="3689469" y="1184879"/>
                  <a:pt x="3936670" y="2290869"/>
                  <a:pt x="3936670" y="3481388"/>
                </a:cubicBezTo>
                <a:cubicBezTo>
                  <a:pt x="3936670" y="4671908"/>
                  <a:pt x="3689469" y="5777898"/>
                  <a:pt x="3266115" y="6695338"/>
                </a:cubicBezTo>
                <a:lnTo>
                  <a:pt x="3183032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09210B6-384A-412B-B9C2-BC72207EB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685800"/>
            <a:ext cx="2807208" cy="1325563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Obydlie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98DE6C44-43F8-4DE4-AB81-66853FFEA0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00685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2409529B-9B56-4F10-BE4D-F934DB89E5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8912" y="2089941"/>
            <a:ext cx="2834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97927F23-8277-49DE-AA80-70DFC8F4B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163093"/>
            <a:ext cx="3607405" cy="4773485"/>
          </a:xfrm>
        </p:spPr>
        <p:txBody>
          <a:bodyPr>
            <a:normAutofit fontScale="92500" lnSpcReduction="10000"/>
          </a:bodyPr>
          <a:lstStyle/>
          <a:p>
            <a:r>
              <a:rPr lang="sk-SK" sz="2400" dirty="0"/>
              <a:t>jednoduché</a:t>
            </a:r>
          </a:p>
          <a:p>
            <a:r>
              <a:rPr lang="sk-SK" sz="2400" dirty="0"/>
              <a:t>malé </a:t>
            </a:r>
            <a:r>
              <a:rPr lang="sk-SK" sz="2400" b="1" dirty="0"/>
              <a:t>drevené domčeky </a:t>
            </a:r>
            <a:r>
              <a:rPr lang="sk-SK" sz="2400" dirty="0"/>
              <a:t>s malými oknami</a:t>
            </a:r>
          </a:p>
          <a:p>
            <a:r>
              <a:rPr lang="sk-SK" sz="2400" dirty="0"/>
              <a:t>častokrát </a:t>
            </a:r>
            <a:r>
              <a:rPr lang="sk-SK" sz="2400" b="1" dirty="0"/>
              <a:t>len jedna miestnosť </a:t>
            </a:r>
          </a:p>
          <a:p>
            <a:pPr lvl="1"/>
            <a:r>
              <a:rPr lang="sk-SK" dirty="0"/>
              <a:t>no viacpočetné rodiny</a:t>
            </a:r>
          </a:p>
          <a:p>
            <a:r>
              <a:rPr lang="sk-SK" sz="2400" dirty="0"/>
              <a:t>v dome bolo aj otvorené </a:t>
            </a:r>
            <a:r>
              <a:rPr lang="sk-SK" sz="2400" b="1" dirty="0"/>
              <a:t>ohnisko</a:t>
            </a:r>
          </a:p>
          <a:p>
            <a:r>
              <a:rPr lang="sk-SK" sz="2400" dirty="0"/>
              <a:t>v zime bol v dome úkryt aj pre zvieratá</a:t>
            </a:r>
          </a:p>
          <a:p>
            <a:r>
              <a:rPr lang="sk-SK" sz="2400" b="1" dirty="0"/>
              <a:t>jednoduchá strava </a:t>
            </a:r>
            <a:r>
              <a:rPr lang="sk-SK" sz="2400" dirty="0"/>
              <a:t>(obilniny, strukoviny, mliečne produkty, málo mäsa)</a:t>
            </a:r>
          </a:p>
          <a:p>
            <a:endParaRPr lang="sk-SK" sz="1700" dirty="0"/>
          </a:p>
        </p:txBody>
      </p:sp>
    </p:spTree>
    <p:extLst>
      <p:ext uri="{BB962C8B-B14F-4D97-AF65-F5344CB8AC3E}">
        <p14:creationId xmlns:p14="http://schemas.microsoft.com/office/powerpoint/2010/main" val="3602937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231BF440-39FA-4087-84CC-2EEC0BBDAF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ok 8" descr="Obrázok, na ktorom je budova, vonkajšie, dom, mesto&#10;&#10;Automaticky generovaný popis">
            <a:extLst>
              <a:ext uri="{FF2B5EF4-FFF2-40B4-BE49-F238E27FC236}">
                <a16:creationId xmlns:a16="http://schemas.microsoft.com/office/drawing/2014/main" xmlns="" id="{803B4CB4-71C2-45FF-9A42-80976ECFFF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48" r="-2" b="3857"/>
          <a:stretch/>
        </p:blipFill>
        <p:spPr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</p:spPr>
      </p:pic>
      <p:pic>
        <p:nvPicPr>
          <p:cNvPr id="7" name="Zástupný objekt pre obsah 6" descr="Obrázok, na ktorom je budova, staré, vonkajšie, obrovské&#10;&#10;Automaticky generovaný popis">
            <a:extLst>
              <a:ext uri="{FF2B5EF4-FFF2-40B4-BE49-F238E27FC236}">
                <a16:creationId xmlns:a16="http://schemas.microsoft.com/office/drawing/2014/main" xmlns="" id="{67074A20-E37A-47D6-9C2D-82A8E12A3D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8" r="-2" b="-2"/>
          <a:stretch/>
        </p:blipFill>
        <p:spPr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</p:spPr>
      </p:pic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xmlns="" id="{F04E4CBA-303B-48BD-8451-C2701CB0EE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xmlns="" id="{F6CA58B3-AFCC-4A40-9882-50D5080879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046E105-2F78-46A2-B465-B0B6DDABE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Stredoveké mestá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75C56826-D4E5-42ED-8529-079651CB30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82095FCE-EF05-4443-B97A-85DEE3A5CA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CA00AE6B-AA30-4CF8-BA6F-339B780AD7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BAAC2661-625F-4E29-83AD-B1A6D02FC0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" y="2395729"/>
            <a:ext cx="5152843" cy="3781233"/>
          </a:xfrm>
        </p:spPr>
        <p:txBody>
          <a:bodyPr>
            <a:normAutofit/>
          </a:bodyPr>
          <a:lstStyle/>
          <a:p>
            <a:r>
              <a:rPr lang="sk-SK" sz="2400" dirty="0"/>
              <a:t>bolo ich </a:t>
            </a:r>
            <a:r>
              <a:rPr lang="sk-SK" sz="2400" b="1" dirty="0"/>
              <a:t>málo</a:t>
            </a:r>
          </a:p>
          <a:p>
            <a:r>
              <a:rPr lang="sk-SK" sz="2400" b="1" dirty="0"/>
              <a:t>rozlohou malé </a:t>
            </a:r>
            <a:r>
              <a:rPr lang="sk-SK" sz="2000" dirty="0"/>
              <a:t>(2000 až 3000 obyv.)</a:t>
            </a:r>
          </a:p>
          <a:p>
            <a:r>
              <a:rPr lang="sk-SK" sz="2400" b="1" dirty="0"/>
              <a:t>vznikali s potrebou obchodovať</a:t>
            </a:r>
            <a:r>
              <a:rPr lang="sk-SK" sz="2400" dirty="0"/>
              <a:t>, vymieňať tovaru, získavať suroviny, ktoré si ľudia nevedeli sami vyrobiť</a:t>
            </a:r>
          </a:p>
          <a:p>
            <a:r>
              <a:rPr lang="sk-SK" sz="2400" b="1" dirty="0"/>
              <a:t>centrá remesiel a obchodu</a:t>
            </a:r>
          </a:p>
        </p:txBody>
      </p:sp>
      <p:sp>
        <p:nvSpPr>
          <p:cNvPr id="10" name="BlokTextu 9">
            <a:extLst>
              <a:ext uri="{FF2B5EF4-FFF2-40B4-BE49-F238E27FC236}">
                <a16:creationId xmlns:a16="http://schemas.microsoft.com/office/drawing/2014/main" xmlns="" id="{3E3A2A4B-1A84-4D00-9462-2CFF251FC11F}"/>
              </a:ext>
            </a:extLst>
          </p:cNvPr>
          <p:cNvSpPr txBox="1"/>
          <p:nvPr/>
        </p:nvSpPr>
        <p:spPr>
          <a:xfrm>
            <a:off x="128015" y="5051954"/>
            <a:ext cx="4902892" cy="1015663"/>
          </a:xfrm>
          <a:prstGeom prst="rect">
            <a:avLst/>
          </a:prstGeom>
          <a:pattFill prst="pct25">
            <a:fgClr>
              <a:schemeClr val="accent2">
                <a:lumMod val="75000"/>
              </a:schemeClr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r>
              <a:rPr lang="sk-SK" sz="2000" b="1" dirty="0"/>
              <a:t>V MINULOSTI:</a:t>
            </a:r>
            <a:r>
              <a:rPr lang="sk-SK" sz="2000" dirty="0"/>
              <a:t>		</a:t>
            </a:r>
            <a:r>
              <a:rPr lang="sk-SK" sz="2000" b="1" dirty="0"/>
              <a:t>DNES:</a:t>
            </a:r>
          </a:p>
          <a:p>
            <a:r>
              <a:rPr lang="sk-SK" sz="2000" b="1" dirty="0"/>
              <a:t>Londýn</a:t>
            </a:r>
            <a:r>
              <a:rPr lang="sk-SK" sz="2000" dirty="0"/>
              <a:t> 			</a:t>
            </a:r>
            <a:r>
              <a:rPr lang="sk-SK" sz="2000" b="1" dirty="0"/>
              <a:t>Londýn</a:t>
            </a:r>
            <a:r>
              <a:rPr lang="sk-SK" sz="2000" dirty="0"/>
              <a:t> 8 908 081</a:t>
            </a:r>
          </a:p>
          <a:p>
            <a:r>
              <a:rPr lang="sk-SK" sz="2000" b="1" dirty="0"/>
              <a:t>Paríž</a:t>
            </a:r>
            <a:r>
              <a:rPr lang="sk-SK" sz="2000" dirty="0"/>
              <a:t>			</a:t>
            </a:r>
            <a:r>
              <a:rPr lang="sk-SK" sz="2000" b="1" dirty="0"/>
              <a:t>Paríž</a:t>
            </a:r>
            <a:r>
              <a:rPr lang="sk-SK" sz="2000" dirty="0"/>
              <a:t> 2 229 621</a:t>
            </a:r>
          </a:p>
        </p:txBody>
      </p:sp>
      <p:sp>
        <p:nvSpPr>
          <p:cNvPr id="11" name="BlokTextu 10">
            <a:extLst>
              <a:ext uri="{FF2B5EF4-FFF2-40B4-BE49-F238E27FC236}">
                <a16:creationId xmlns:a16="http://schemas.microsoft.com/office/drawing/2014/main" xmlns="" id="{5F3E8A72-CD2D-46C0-B1E0-48BF9E320C1F}"/>
              </a:ext>
            </a:extLst>
          </p:cNvPr>
          <p:cNvSpPr txBox="1"/>
          <p:nvPr/>
        </p:nvSpPr>
        <p:spPr>
          <a:xfrm>
            <a:off x="1166900" y="5349027"/>
            <a:ext cx="1537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/>
              <a:t>mali niečo  nad 10 000</a:t>
            </a:r>
            <a:r>
              <a:rPr lang="sk-SK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309268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 descr="Obrázok, na ktorom je sedenie, stôl, dáždnik&#10;&#10;Automaticky generovaný popis">
            <a:extLst>
              <a:ext uri="{FF2B5EF4-FFF2-40B4-BE49-F238E27FC236}">
                <a16:creationId xmlns:a16="http://schemas.microsoft.com/office/drawing/2014/main" xmlns="" id="{7558D4AC-4B9C-482B-A925-5E81386C88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97" b="20952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E09A529-E47C-4634-BB98-0A9526C372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57"/>
          <a:stretch/>
        </p:blipFill>
        <p:spPr>
          <a:xfrm>
            <a:off x="0" y="3542616"/>
            <a:ext cx="12192000" cy="3315384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xmlns="" id="{569C1A01-6FB5-43CE-ADCC-936728ACA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456267" y="4388303"/>
            <a:ext cx="824089" cy="70298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66F8EFA-2FAA-4561-9ED6-ED872817D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139" y="4666938"/>
            <a:ext cx="5021782" cy="150993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Stredoveký trh</a:t>
            </a:r>
            <a:r>
              <a:rPr lang="sk-S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sk-SK" sz="25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5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xmlns="" id="{71803E46-0914-4059-B521-2A714D4FB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4082" y="4547359"/>
            <a:ext cx="4926411" cy="1509935"/>
          </a:xfrm>
        </p:spPr>
        <p:txBody>
          <a:bodyPr anchor="ctr">
            <a:normAutofit lnSpcReduction="10000"/>
          </a:bodyPr>
          <a:lstStyle/>
          <a:p>
            <a:r>
              <a:rPr lang="sk-SK" sz="2400">
                <a:solidFill>
                  <a:srgbClr val="000000"/>
                </a:solidFill>
              </a:rPr>
              <a:t>na križovatkách ciest, pri brodoch riek, pri morských brehoch</a:t>
            </a:r>
          </a:p>
          <a:p>
            <a:r>
              <a:rPr lang="sk-SK" sz="2400">
                <a:solidFill>
                  <a:srgbClr val="000000"/>
                </a:solidFill>
              </a:rPr>
              <a:t> remeselníci a obchodníci predávali svoje výrobky za peniaze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686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xmlns="" id="{A2509F26-B5DC-4BA7-B476-4CB044237A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9" name="Rectangle 15">
            <a:extLst>
              <a:ext uri="{FF2B5EF4-FFF2-40B4-BE49-F238E27FC236}">
                <a16:creationId xmlns:a16="http://schemas.microsoft.com/office/drawing/2014/main" xmlns="" id="{DB103EB1-B135-4526-B883-33228FC27F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9" name="Zástupný objekt pre obsah 8" descr="Obrázok, na ktorom je text, mapa&#10;&#10;Automaticky generovaný popis">
            <a:extLst>
              <a:ext uri="{FF2B5EF4-FFF2-40B4-BE49-F238E27FC236}">
                <a16:creationId xmlns:a16="http://schemas.microsoft.com/office/drawing/2014/main" xmlns="" id="{DED3BA57-15F3-4052-9C81-75A4FA7D8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4" r="1" b="6794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  <p:sp>
        <p:nvSpPr>
          <p:cNvPr id="17" name="BlokTextu 16">
            <a:extLst>
              <a:ext uri="{FF2B5EF4-FFF2-40B4-BE49-F238E27FC236}">
                <a16:creationId xmlns:a16="http://schemas.microsoft.com/office/drawing/2014/main" xmlns="" id="{29E4028D-A462-469B-BC39-B1F640EC62DB}"/>
              </a:ext>
            </a:extLst>
          </p:cNvPr>
          <p:cNvSpPr txBox="1"/>
          <p:nvPr/>
        </p:nvSpPr>
        <p:spPr>
          <a:xfrm>
            <a:off x="7944462" y="704752"/>
            <a:ext cx="3073111" cy="2246769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Centrá diaľkového obchodu</a:t>
            </a:r>
          </a:p>
          <a:p>
            <a:pPr algn="ctr"/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stredoveku: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Janov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Benátky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xmlns="" id="{BBD64CBE-F4C0-486B-B881-149187F2F516}"/>
              </a:ext>
            </a:extLst>
          </p:cNvPr>
          <p:cNvSpPr/>
          <p:nvPr/>
        </p:nvSpPr>
        <p:spPr>
          <a:xfrm>
            <a:off x="5611091" y="4000500"/>
            <a:ext cx="484909" cy="27016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xmlns="" id="{E6DF6646-F54D-4A45-94F3-4D62457B119D}"/>
              </a:ext>
            </a:extLst>
          </p:cNvPr>
          <p:cNvSpPr/>
          <p:nvPr/>
        </p:nvSpPr>
        <p:spPr>
          <a:xfrm>
            <a:off x="6187008" y="3813463"/>
            <a:ext cx="633248" cy="270164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 dirty="0"/>
          </a:p>
        </p:txBody>
      </p:sp>
      <p:cxnSp>
        <p:nvCxnSpPr>
          <p:cNvPr id="15" name="Rovná spojovacia šípka 14">
            <a:extLst>
              <a:ext uri="{FF2B5EF4-FFF2-40B4-BE49-F238E27FC236}">
                <a16:creationId xmlns:a16="http://schemas.microsoft.com/office/drawing/2014/main" xmlns="" id="{8F16C5E4-ABB2-427A-8AAD-1A86F72D5EA4}"/>
              </a:ext>
            </a:extLst>
          </p:cNvPr>
          <p:cNvCxnSpPr>
            <a:cxnSpLocks/>
            <a:endCxn id="11" idx="0"/>
          </p:cNvCxnSpPr>
          <p:nvPr/>
        </p:nvCxnSpPr>
        <p:spPr>
          <a:xfrm flipH="1">
            <a:off x="5853546" y="2235784"/>
            <a:ext cx="2208605" cy="1764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xmlns="" id="{6876D367-9678-49FF-A65B-3C486D029848}"/>
              </a:ext>
            </a:extLst>
          </p:cNvPr>
          <p:cNvCxnSpPr>
            <a:cxnSpLocks/>
          </p:cNvCxnSpPr>
          <p:nvPr/>
        </p:nvCxnSpPr>
        <p:spPr>
          <a:xfrm flipH="1">
            <a:off x="6561437" y="2665387"/>
            <a:ext cx="1500714" cy="1116716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BlokTextu 31">
            <a:extLst>
              <a:ext uri="{FF2B5EF4-FFF2-40B4-BE49-F238E27FC236}">
                <a16:creationId xmlns:a16="http://schemas.microsoft.com/office/drawing/2014/main" xmlns="" id="{762395B4-C82B-475F-B7DC-F2783BFB1956}"/>
              </a:ext>
            </a:extLst>
          </p:cNvPr>
          <p:cNvSpPr txBox="1"/>
          <p:nvPr/>
        </p:nvSpPr>
        <p:spPr>
          <a:xfrm>
            <a:off x="84859" y="5896220"/>
            <a:ext cx="12022281" cy="830997"/>
          </a:xfrm>
          <a:prstGeom prst="rect">
            <a:avLst/>
          </a:prstGeom>
          <a:pattFill prst="pct5">
            <a:fgClr>
              <a:schemeClr val="accent6">
                <a:lumMod val="75000"/>
              </a:schemeClr>
            </a:fgClr>
            <a:bgClr>
              <a:schemeClr val="bg1"/>
            </a:bgClr>
          </a:patt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Úloha:</a:t>
            </a:r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</a:rPr>
              <a:t>Skús z mapy vyčítať, s čím všetkým sa v stredoveku obchodovalo na diaľku. </a:t>
            </a:r>
          </a:p>
          <a:p>
            <a:pPr algn="ctr"/>
            <a:r>
              <a:rPr lang="sk-SK" sz="2400" b="1" dirty="0">
                <a:ln w="3175">
                  <a:solidFill>
                    <a:schemeClr val="accent6">
                      <a:lumMod val="75000"/>
                    </a:schemeClr>
                  </a:solidFill>
                </a:ln>
              </a:rPr>
              <a:t>Ak potrebuješ, pomôž si anglickým slovníkom.</a:t>
            </a:r>
          </a:p>
        </p:txBody>
      </p:sp>
    </p:spTree>
    <p:extLst>
      <p:ext uri="{BB962C8B-B14F-4D97-AF65-F5344CB8AC3E}">
        <p14:creationId xmlns:p14="http://schemas.microsoft.com/office/powerpoint/2010/main" val="1750094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54C010-0E95-4467-A701-6C446C932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01901"/>
            <a:ext cx="12074235" cy="1325563"/>
          </a:xfrm>
          <a:pattFill prst="pct3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k-SK" sz="4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Správa mesta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xmlns="" id="{1C421A6D-BD6D-43A5-8865-0A85B62D6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527464"/>
            <a:ext cx="12074236" cy="5112327"/>
          </a:xfrm>
          <a:pattFill prst="pct20">
            <a:fgClr>
              <a:schemeClr val="accent6">
                <a:lumMod val="75000"/>
              </a:schemeClr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r>
              <a:rPr lang="sk-SK" dirty="0"/>
              <a:t>stredoveké mesto patrilo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kráľovi alebo zemepánovi</a:t>
            </a:r>
            <a:r>
              <a:rPr lang="sk-SK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k-SK" dirty="0"/>
              <a:t>(šľachtic), ktorí mu dávali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privilégia = výsady, práva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raziť vlastné mince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konať trh</a:t>
            </a:r>
          </a:p>
          <a:p>
            <a:pPr lvl="1"/>
            <a:r>
              <a:rPr lang="sk-SK" dirty="0">
                <a:solidFill>
                  <a:schemeClr val="accent2">
                    <a:lumMod val="50000"/>
                  </a:schemeClr>
                </a:solidFill>
              </a:rPr>
              <a:t>právo variť pivo</a:t>
            </a:r>
          </a:p>
          <a:p>
            <a:r>
              <a:rPr lang="sk-SK" dirty="0"/>
              <a:t>mesto spravovala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mestská rada </a:t>
            </a:r>
            <a:r>
              <a:rPr lang="sk-SK" dirty="0"/>
              <a:t>(väčšinou tvorená z bohatých kupcov), ktorú si volili obyvatelia mesta =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mešťania</a:t>
            </a:r>
          </a:p>
          <a:p>
            <a:pPr lvl="1"/>
            <a:r>
              <a:rPr lang="sk-SK" dirty="0"/>
              <a:t>boli to: </a:t>
            </a:r>
            <a:r>
              <a:rPr lang="sk-SK" b="1" dirty="0">
                <a:solidFill>
                  <a:schemeClr val="accent2">
                    <a:lumMod val="75000"/>
                  </a:schemeClr>
                </a:solidFill>
              </a:rPr>
              <a:t>kupci, obchodníci, remeselníci, finančníci 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dirty="0"/>
              <a:t>na čele mesta bol </a:t>
            </a:r>
            <a:r>
              <a:rPr lang="sk-SK" b="1" dirty="0">
                <a:solidFill>
                  <a:schemeClr val="accent6">
                    <a:lumMod val="75000"/>
                  </a:schemeClr>
                </a:solidFill>
              </a:rPr>
              <a:t>richtár</a:t>
            </a:r>
            <a:r>
              <a:rPr lang="sk-SK" dirty="0"/>
              <a:t> (dnes starosta, primátor)</a:t>
            </a:r>
          </a:p>
          <a:p>
            <a:r>
              <a:rPr lang="sk-SK" dirty="0"/>
              <a:t>v meste žili ľudia od najbohatších až po najchudobnejších = žobrákov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3A85AF56-E13D-4A79-BFD9-53849B813F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3513998"/>
              </p:ext>
            </p:extLst>
          </p:nvPr>
        </p:nvGraphicFramePr>
        <p:xfrm>
          <a:off x="7043267" y="4375457"/>
          <a:ext cx="4904509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374605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Motí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Motív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554</Words>
  <Application>Microsoft Office PowerPoint</Application>
  <PresentationFormat>Vlastní</PresentationFormat>
  <Paragraphs>77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4" baseType="lpstr">
      <vt:lpstr>BrushVTI</vt:lpstr>
      <vt:lpstr>Office Theme</vt:lpstr>
      <vt:lpstr>Ako sa žilo  v stredoveku</vt:lpstr>
      <vt:lpstr>Zopakujme si  Ako sa delila stredoveká spoločnosť?</vt:lpstr>
      <vt:lpstr>Stredoveká dedina</vt:lpstr>
      <vt:lpstr>Prezentace aplikace PowerPoint</vt:lpstr>
      <vt:lpstr>Obydlie </vt:lpstr>
      <vt:lpstr>Stredoveké mestá</vt:lpstr>
      <vt:lpstr>Stredoveký trh </vt:lpstr>
      <vt:lpstr>Prezentace aplikace PowerPoint</vt:lpstr>
      <vt:lpstr>Správa mesta</vt:lpstr>
      <vt:lpstr>Najstaršie mestské privilégia na Slovensku má mesto Trnava (1238).</vt:lpstr>
      <vt:lpstr>Cechy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Ako sa žilo  v stredoveku</dc:title>
  <dc:creator>Zuzana Puchalová</dc:creator>
  <cp:lastModifiedBy>marek</cp:lastModifiedBy>
  <cp:revision>5</cp:revision>
  <dcterms:created xsi:type="dcterms:W3CDTF">2020-04-29T15:26:47Z</dcterms:created>
  <dcterms:modified xsi:type="dcterms:W3CDTF">2020-06-10T06:52:29Z</dcterms:modified>
</cp:coreProperties>
</file>