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Raleway"/>
      <p:regular r:id="rId10"/>
      <p:bold r:id="rId11"/>
      <p:italic r:id="rId12"/>
      <p:boldItalic r:id="rId13"/>
    </p:embeddedFont>
    <p:embeddedFont>
      <p:font typeface="Playfair Display"/>
      <p:regular r:id="rId14"/>
      <p:bold r:id="rId15"/>
      <p:italic r:id="rId16"/>
      <p:boldItalic r:id="rId17"/>
    </p:embeddedFont>
    <p:embeddedFont>
      <p:font typeface="Lato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italic.fntdata"/><Relationship Id="rId11" Type="http://schemas.openxmlformats.org/officeDocument/2006/relationships/font" Target="fonts/Raleway-bold.fntdata"/><Relationship Id="rId10" Type="http://schemas.openxmlformats.org/officeDocument/2006/relationships/font" Target="fonts/Raleway-regular.fntdata"/><Relationship Id="rId21" Type="http://schemas.openxmlformats.org/officeDocument/2006/relationships/font" Target="fonts/Lato-boldItalic.fntdata"/><Relationship Id="rId13" Type="http://schemas.openxmlformats.org/officeDocument/2006/relationships/font" Target="fonts/Raleway-boldItalic.fntdata"/><Relationship Id="rId12" Type="http://schemas.openxmlformats.org/officeDocument/2006/relationships/font" Target="fonts/Raleway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layfairDisplay-bold.fntdata"/><Relationship Id="rId14" Type="http://schemas.openxmlformats.org/officeDocument/2006/relationships/font" Target="fonts/PlayfairDisplay-regular.fntdata"/><Relationship Id="rId17" Type="http://schemas.openxmlformats.org/officeDocument/2006/relationships/font" Target="fonts/PlayfairDisplay-boldItalic.fntdata"/><Relationship Id="rId16" Type="http://schemas.openxmlformats.org/officeDocument/2006/relationships/font" Target="fonts/PlayfairDisplay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bold.fntdata"/><Relationship Id="rId6" Type="http://schemas.openxmlformats.org/officeDocument/2006/relationships/slide" Target="slides/slide1.xml"/><Relationship Id="rId18" Type="http://schemas.openxmlformats.org/officeDocument/2006/relationships/font" Target="fonts/La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fe3d28615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7fe3d28615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7fe3d28615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7fe3d28615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7fe3d28615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7fe3d28615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14:gallery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7950" y="705225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rgbClr val="0000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Vízi emlősök</a:t>
            </a:r>
            <a:endParaRPr>
              <a:solidFill>
                <a:srgbClr val="0000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rgbClr val="0000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Vodné cicavce</a:t>
            </a:r>
            <a:endParaRPr>
              <a:solidFill>
                <a:srgbClr val="0000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6217852" y="3863350"/>
            <a:ext cx="2846100" cy="49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hu" sz="2800">
                <a:solidFill>
                  <a:srgbClr val="FF00FF"/>
                </a:solidFill>
              </a:rPr>
              <a:t>Fazekas Ágota</a:t>
            </a:r>
            <a:endParaRPr sz="2800">
              <a:solidFill>
                <a:srgbClr val="FF00FF"/>
              </a:solidFill>
            </a:endParaRPr>
          </a:p>
        </p:txBody>
      </p:sp>
      <p:pic>
        <p:nvPicPr>
          <p:cNvPr id="88" name="Google Shape;8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8550" y="2182550"/>
            <a:ext cx="3543301" cy="2657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>
            <p:ph type="title"/>
          </p:nvPr>
        </p:nvSpPr>
        <p:spPr>
          <a:xfrm>
            <a:off x="843750" y="0"/>
            <a:ext cx="7688700" cy="15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4"/>
          <p:cNvSpPr txBox="1"/>
          <p:nvPr>
            <p:ph idx="1" type="body"/>
          </p:nvPr>
        </p:nvSpPr>
        <p:spPr>
          <a:xfrm>
            <a:off x="-150" y="480050"/>
            <a:ext cx="9144000" cy="46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Ezek az emlősök a vízi életmódhoz a következőképpen </a:t>
            </a:r>
            <a:r>
              <a:rPr lang="hu" sz="2000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alkalmazkodtak:</a:t>
            </a:r>
            <a:endParaRPr sz="2000">
              <a:solidFill>
                <a:srgbClr val="FF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</a:t>
            </a:r>
            <a:r>
              <a:rPr lang="hu" sz="2000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sűrű, vízhatlan szőrzettel</a:t>
            </a:r>
            <a:endParaRPr sz="2000">
              <a:solidFill>
                <a:srgbClr val="FF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</a:t>
            </a:r>
            <a:r>
              <a:rPr lang="hu" sz="2000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izmos farokkal</a:t>
            </a: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kormányzásra, evezésre szolgál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</a:t>
            </a:r>
            <a:r>
              <a:rPr lang="hu" sz="2000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3.</a:t>
            </a: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" sz="2000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ujjak közti úszóhártyával</a:t>
            </a:r>
            <a:endParaRPr sz="2000">
              <a:solidFill>
                <a:srgbClr val="FF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t/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Legismertebb </a:t>
            </a: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vízi emlősök: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hu" sz="2000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1. vidra (vydra riečna): </a:t>
            </a:r>
            <a:r>
              <a:rPr b="1" lang="hu"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endParaRPr b="1" sz="20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- fő tápláléka a halak, rákok és vízi rovarok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- tapogatóbajusz található a szája szélén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5" name="Google Shape;9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4938" y="1617675"/>
            <a:ext cx="2358075" cy="165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09064" y="3744965"/>
            <a:ext cx="2358075" cy="1332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36986" y="3423600"/>
            <a:ext cx="1854002" cy="165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/>
          <p:nvPr>
            <p:ph type="title"/>
          </p:nvPr>
        </p:nvSpPr>
        <p:spPr>
          <a:xfrm>
            <a:off x="1049500" y="0"/>
            <a:ext cx="7688700" cy="15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5"/>
          <p:cNvSpPr txBox="1"/>
          <p:nvPr>
            <p:ph idx="1" type="body"/>
          </p:nvPr>
        </p:nvSpPr>
        <p:spPr>
          <a:xfrm>
            <a:off x="0" y="363975"/>
            <a:ext cx="9275100" cy="46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hu" sz="2000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2. hód (bobor vodný):</a:t>
            </a: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hu"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endParaRPr b="1" sz="20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- legnagyobb testű rágcsálónk (1 m és 30 kg)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- folyamatosan növő narancssárga metszőfogait 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állandóan koptatja rágcsálással             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- hatalmas hódvárakat és gátakat készít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- növényevő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- értékes prémje miatt kivadászták, jelenleg újratelepítették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t/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4" name="Google Shape;10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5449" y="648682"/>
            <a:ext cx="2466975" cy="1923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83075" y="3128025"/>
            <a:ext cx="2619375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72288" y="3128022"/>
            <a:ext cx="2930514" cy="185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5038" y="3130875"/>
            <a:ext cx="2466975" cy="18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/>
          <p:nvPr>
            <p:ph type="title"/>
          </p:nvPr>
        </p:nvSpPr>
        <p:spPr>
          <a:xfrm>
            <a:off x="729450" y="0"/>
            <a:ext cx="7688700" cy="13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6"/>
          <p:cNvSpPr txBox="1"/>
          <p:nvPr>
            <p:ph idx="1" type="body"/>
          </p:nvPr>
        </p:nvSpPr>
        <p:spPr>
          <a:xfrm>
            <a:off x="0" y="480050"/>
            <a:ext cx="9366600" cy="46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hu" sz="2000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pézsmapocok (ondatra pižmová):</a:t>
            </a:r>
            <a:endParaRPr sz="2000">
              <a:solidFill>
                <a:srgbClr val="FF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- Észak-Amerikából hurcolták be Európába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- főleg növényeket eszik, de elfogyasztja a rákokat, kagylókat, vízi rovarokat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- pézsmapatkánynak is hívják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- túlszaporodás esetén kártevő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h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- járataival a gátakat gyengíti →  gátszakadáskor árvizek alakulhatnak ki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t/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4" name="Google Shape;11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9775" y="2991950"/>
            <a:ext cx="3412225" cy="187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5924" y="2746693"/>
            <a:ext cx="3412224" cy="2367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